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8" r:id="rId4"/>
    <p:sldId id="285" r:id="rId5"/>
    <p:sldId id="284" r:id="rId6"/>
    <p:sldId id="271" r:id="rId7"/>
    <p:sldId id="272" r:id="rId8"/>
    <p:sldId id="273" r:id="rId9"/>
    <p:sldId id="274" r:id="rId10"/>
    <p:sldId id="269" r:id="rId11"/>
    <p:sldId id="275" r:id="rId12"/>
    <p:sldId id="277" r:id="rId13"/>
    <p:sldId id="278" r:id="rId14"/>
    <p:sldId id="279" r:id="rId15"/>
    <p:sldId id="280" r:id="rId16"/>
    <p:sldId id="282" r:id="rId17"/>
    <p:sldId id="267" r:id="rId18"/>
    <p:sldId id="286" r:id="rId19"/>
    <p:sldId id="283" r:id="rId20"/>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768A"/>
    <a:srgbClr val="3E7292"/>
    <a:srgbClr val="ECD652"/>
    <a:srgbClr val="EDBA3B"/>
    <a:srgbClr val="EFE2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9" autoAdjust="0"/>
    <p:restoredTop sz="94660"/>
  </p:normalViewPr>
  <p:slideViewPr>
    <p:cSldViewPr snapToGrid="0">
      <p:cViewPr varScale="1">
        <p:scale>
          <a:sx n="87" d="100"/>
          <a:sy n="87" d="100"/>
        </p:scale>
        <p:origin x="60"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78FC4E3-028C-E088-EFCD-847D55E3F773}"/>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2D720EE3-15E7-3B4E-6D91-67D9E3F071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6E0CEEF2-55AA-0E86-A62A-8EED15BDB8D9}"/>
              </a:ext>
            </a:extLst>
          </p:cNvPr>
          <p:cNvSpPr>
            <a:spLocks noGrp="1"/>
          </p:cNvSpPr>
          <p:nvPr>
            <p:ph type="dt" sz="half" idx="10"/>
          </p:nvPr>
        </p:nvSpPr>
        <p:spPr/>
        <p:txBody>
          <a:bodyPr/>
          <a:lstStyle/>
          <a:p>
            <a:fld id="{B4DC9783-614D-45EF-9E6B-0392A86CCB50}" type="datetimeFigureOut">
              <a:rPr lang="sl-SI" smtClean="0"/>
              <a:t>6. 11. 2024</a:t>
            </a:fld>
            <a:endParaRPr lang="sl-SI"/>
          </a:p>
        </p:txBody>
      </p:sp>
      <p:sp>
        <p:nvSpPr>
          <p:cNvPr id="5" name="Označba mesta noge 4">
            <a:extLst>
              <a:ext uri="{FF2B5EF4-FFF2-40B4-BE49-F238E27FC236}">
                <a16:creationId xmlns:a16="http://schemas.microsoft.com/office/drawing/2014/main" id="{FA6CB6F2-AF5D-4895-A23E-15756477F44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75287D12-2925-DC01-32EF-BF27EFBE2297}"/>
              </a:ext>
            </a:extLst>
          </p:cNvPr>
          <p:cNvSpPr>
            <a:spLocks noGrp="1"/>
          </p:cNvSpPr>
          <p:nvPr>
            <p:ph type="sldNum" sz="quarter" idx="12"/>
          </p:nvPr>
        </p:nvSpPr>
        <p:spPr/>
        <p:txBody>
          <a:bodyPr/>
          <a:lstStyle/>
          <a:p>
            <a:fld id="{3EA04257-07B2-4759-8513-094FE633E888}" type="slidenum">
              <a:rPr lang="sl-SI" smtClean="0"/>
              <a:t>‹#›</a:t>
            </a:fld>
            <a:endParaRPr lang="sl-SI"/>
          </a:p>
        </p:txBody>
      </p:sp>
    </p:spTree>
    <p:extLst>
      <p:ext uri="{BB962C8B-B14F-4D97-AF65-F5344CB8AC3E}">
        <p14:creationId xmlns:p14="http://schemas.microsoft.com/office/powerpoint/2010/main" val="347015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F69F8D9-E9CC-6E26-26F4-42C67F89E35E}"/>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20B6F349-F7E7-AD38-AF2E-382F5D4B3910}"/>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538B7FC7-7E4A-FC39-8E6E-D2942C7DFD9C}"/>
              </a:ext>
            </a:extLst>
          </p:cNvPr>
          <p:cNvSpPr>
            <a:spLocks noGrp="1"/>
          </p:cNvSpPr>
          <p:nvPr>
            <p:ph type="dt" sz="half" idx="10"/>
          </p:nvPr>
        </p:nvSpPr>
        <p:spPr/>
        <p:txBody>
          <a:bodyPr/>
          <a:lstStyle/>
          <a:p>
            <a:fld id="{B4DC9783-614D-45EF-9E6B-0392A86CCB50}" type="datetimeFigureOut">
              <a:rPr lang="sl-SI" smtClean="0"/>
              <a:t>6. 11. 2024</a:t>
            </a:fld>
            <a:endParaRPr lang="sl-SI"/>
          </a:p>
        </p:txBody>
      </p:sp>
      <p:sp>
        <p:nvSpPr>
          <p:cNvPr id="5" name="Označba mesta noge 4">
            <a:extLst>
              <a:ext uri="{FF2B5EF4-FFF2-40B4-BE49-F238E27FC236}">
                <a16:creationId xmlns:a16="http://schemas.microsoft.com/office/drawing/2014/main" id="{E015F968-3A87-0036-FA6D-0F4C77C0528B}"/>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47E56A75-3ABD-BC67-5BF9-C315E7D0B46E}"/>
              </a:ext>
            </a:extLst>
          </p:cNvPr>
          <p:cNvSpPr>
            <a:spLocks noGrp="1"/>
          </p:cNvSpPr>
          <p:nvPr>
            <p:ph type="sldNum" sz="quarter" idx="12"/>
          </p:nvPr>
        </p:nvSpPr>
        <p:spPr/>
        <p:txBody>
          <a:bodyPr/>
          <a:lstStyle/>
          <a:p>
            <a:fld id="{3EA04257-07B2-4759-8513-094FE633E888}" type="slidenum">
              <a:rPr lang="sl-SI" smtClean="0"/>
              <a:t>‹#›</a:t>
            </a:fld>
            <a:endParaRPr lang="sl-SI"/>
          </a:p>
        </p:txBody>
      </p:sp>
    </p:spTree>
    <p:extLst>
      <p:ext uri="{BB962C8B-B14F-4D97-AF65-F5344CB8AC3E}">
        <p14:creationId xmlns:p14="http://schemas.microsoft.com/office/powerpoint/2010/main" val="885020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5902D2A4-EADB-B119-7C11-38B535A60947}"/>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07AD8033-78D1-A601-A5E1-B1AC8B12FF36}"/>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FB1D1627-DF21-7F27-A37E-F9D56ECF8A6B}"/>
              </a:ext>
            </a:extLst>
          </p:cNvPr>
          <p:cNvSpPr>
            <a:spLocks noGrp="1"/>
          </p:cNvSpPr>
          <p:nvPr>
            <p:ph type="dt" sz="half" idx="10"/>
          </p:nvPr>
        </p:nvSpPr>
        <p:spPr/>
        <p:txBody>
          <a:bodyPr/>
          <a:lstStyle/>
          <a:p>
            <a:fld id="{B4DC9783-614D-45EF-9E6B-0392A86CCB50}" type="datetimeFigureOut">
              <a:rPr lang="sl-SI" smtClean="0"/>
              <a:t>6. 11. 2024</a:t>
            </a:fld>
            <a:endParaRPr lang="sl-SI"/>
          </a:p>
        </p:txBody>
      </p:sp>
      <p:sp>
        <p:nvSpPr>
          <p:cNvPr id="5" name="Označba mesta noge 4">
            <a:extLst>
              <a:ext uri="{FF2B5EF4-FFF2-40B4-BE49-F238E27FC236}">
                <a16:creationId xmlns:a16="http://schemas.microsoft.com/office/drawing/2014/main" id="{7A9340D3-9311-C109-B8C7-D5ADC57E8DA9}"/>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79904CB0-2F18-6B71-B17E-AED177108522}"/>
              </a:ext>
            </a:extLst>
          </p:cNvPr>
          <p:cNvSpPr>
            <a:spLocks noGrp="1"/>
          </p:cNvSpPr>
          <p:nvPr>
            <p:ph type="sldNum" sz="quarter" idx="12"/>
          </p:nvPr>
        </p:nvSpPr>
        <p:spPr/>
        <p:txBody>
          <a:bodyPr/>
          <a:lstStyle/>
          <a:p>
            <a:fld id="{3EA04257-07B2-4759-8513-094FE633E888}" type="slidenum">
              <a:rPr lang="sl-SI" smtClean="0"/>
              <a:t>‹#›</a:t>
            </a:fld>
            <a:endParaRPr lang="sl-SI"/>
          </a:p>
        </p:txBody>
      </p:sp>
    </p:spTree>
    <p:extLst>
      <p:ext uri="{BB962C8B-B14F-4D97-AF65-F5344CB8AC3E}">
        <p14:creationId xmlns:p14="http://schemas.microsoft.com/office/powerpoint/2010/main" val="181948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E25FCDE-3DBB-7FAE-C164-D6E74D190691}"/>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9481CE7A-1F28-F354-29F4-039871B993E7}"/>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EB84C314-9C4E-2D71-39EF-23BE48D54F42}"/>
              </a:ext>
            </a:extLst>
          </p:cNvPr>
          <p:cNvSpPr>
            <a:spLocks noGrp="1"/>
          </p:cNvSpPr>
          <p:nvPr>
            <p:ph type="dt" sz="half" idx="10"/>
          </p:nvPr>
        </p:nvSpPr>
        <p:spPr/>
        <p:txBody>
          <a:bodyPr/>
          <a:lstStyle/>
          <a:p>
            <a:fld id="{B4DC9783-614D-45EF-9E6B-0392A86CCB50}" type="datetimeFigureOut">
              <a:rPr lang="sl-SI" smtClean="0"/>
              <a:t>6. 11. 2024</a:t>
            </a:fld>
            <a:endParaRPr lang="sl-SI"/>
          </a:p>
        </p:txBody>
      </p:sp>
      <p:sp>
        <p:nvSpPr>
          <p:cNvPr id="5" name="Označba mesta noge 4">
            <a:extLst>
              <a:ext uri="{FF2B5EF4-FFF2-40B4-BE49-F238E27FC236}">
                <a16:creationId xmlns:a16="http://schemas.microsoft.com/office/drawing/2014/main" id="{90FC31AF-1CDB-04E9-EAE3-99F007E6CC27}"/>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284140BF-3539-DFC3-F36F-0CA6BF3CB38D}"/>
              </a:ext>
            </a:extLst>
          </p:cNvPr>
          <p:cNvSpPr>
            <a:spLocks noGrp="1"/>
          </p:cNvSpPr>
          <p:nvPr>
            <p:ph type="sldNum" sz="quarter" idx="12"/>
          </p:nvPr>
        </p:nvSpPr>
        <p:spPr/>
        <p:txBody>
          <a:bodyPr/>
          <a:lstStyle/>
          <a:p>
            <a:fld id="{3EA04257-07B2-4759-8513-094FE633E888}" type="slidenum">
              <a:rPr lang="sl-SI" smtClean="0"/>
              <a:t>‹#›</a:t>
            </a:fld>
            <a:endParaRPr lang="sl-SI"/>
          </a:p>
        </p:txBody>
      </p:sp>
    </p:spTree>
    <p:extLst>
      <p:ext uri="{BB962C8B-B14F-4D97-AF65-F5344CB8AC3E}">
        <p14:creationId xmlns:p14="http://schemas.microsoft.com/office/powerpoint/2010/main" val="2737329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E75E371-B27E-6399-79E2-47242A75B7D6}"/>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17C64457-ECFF-54CF-1CD4-EE6D40AE50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59EFD4B1-4132-A0C4-ECFF-A625C9C4731B}"/>
              </a:ext>
            </a:extLst>
          </p:cNvPr>
          <p:cNvSpPr>
            <a:spLocks noGrp="1"/>
          </p:cNvSpPr>
          <p:nvPr>
            <p:ph type="dt" sz="half" idx="10"/>
          </p:nvPr>
        </p:nvSpPr>
        <p:spPr/>
        <p:txBody>
          <a:bodyPr/>
          <a:lstStyle/>
          <a:p>
            <a:fld id="{B4DC9783-614D-45EF-9E6B-0392A86CCB50}" type="datetimeFigureOut">
              <a:rPr lang="sl-SI" smtClean="0"/>
              <a:t>6. 11. 2024</a:t>
            </a:fld>
            <a:endParaRPr lang="sl-SI"/>
          </a:p>
        </p:txBody>
      </p:sp>
      <p:sp>
        <p:nvSpPr>
          <p:cNvPr id="5" name="Označba mesta noge 4">
            <a:extLst>
              <a:ext uri="{FF2B5EF4-FFF2-40B4-BE49-F238E27FC236}">
                <a16:creationId xmlns:a16="http://schemas.microsoft.com/office/drawing/2014/main" id="{7FD67B8B-62C3-2C39-82D1-E8B5DB156A7D}"/>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7621AD8E-461A-75A1-9930-588D7F335DFF}"/>
              </a:ext>
            </a:extLst>
          </p:cNvPr>
          <p:cNvSpPr>
            <a:spLocks noGrp="1"/>
          </p:cNvSpPr>
          <p:nvPr>
            <p:ph type="sldNum" sz="quarter" idx="12"/>
          </p:nvPr>
        </p:nvSpPr>
        <p:spPr/>
        <p:txBody>
          <a:bodyPr/>
          <a:lstStyle/>
          <a:p>
            <a:fld id="{3EA04257-07B2-4759-8513-094FE633E888}" type="slidenum">
              <a:rPr lang="sl-SI" smtClean="0"/>
              <a:t>‹#›</a:t>
            </a:fld>
            <a:endParaRPr lang="sl-SI"/>
          </a:p>
        </p:txBody>
      </p:sp>
    </p:spTree>
    <p:extLst>
      <p:ext uri="{BB962C8B-B14F-4D97-AF65-F5344CB8AC3E}">
        <p14:creationId xmlns:p14="http://schemas.microsoft.com/office/powerpoint/2010/main" val="2417769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2C4A710-C495-93BC-EC4A-B459B38ACFCA}"/>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849F9342-BB49-DA08-F6C5-02D28E0F4F3A}"/>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0B33B769-0FE0-024A-6AB9-31C9AB90B561}"/>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3D998020-8969-BB43-8743-D06415154E75}"/>
              </a:ext>
            </a:extLst>
          </p:cNvPr>
          <p:cNvSpPr>
            <a:spLocks noGrp="1"/>
          </p:cNvSpPr>
          <p:nvPr>
            <p:ph type="dt" sz="half" idx="10"/>
          </p:nvPr>
        </p:nvSpPr>
        <p:spPr/>
        <p:txBody>
          <a:bodyPr/>
          <a:lstStyle/>
          <a:p>
            <a:fld id="{B4DC9783-614D-45EF-9E6B-0392A86CCB50}" type="datetimeFigureOut">
              <a:rPr lang="sl-SI" smtClean="0"/>
              <a:t>6. 11. 2024</a:t>
            </a:fld>
            <a:endParaRPr lang="sl-SI"/>
          </a:p>
        </p:txBody>
      </p:sp>
      <p:sp>
        <p:nvSpPr>
          <p:cNvPr id="6" name="Označba mesta noge 5">
            <a:extLst>
              <a:ext uri="{FF2B5EF4-FFF2-40B4-BE49-F238E27FC236}">
                <a16:creationId xmlns:a16="http://schemas.microsoft.com/office/drawing/2014/main" id="{14A67600-4BBE-D51F-E637-D9F9B4FAF08B}"/>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B2420489-B620-F7BC-1F25-E82D7FF87549}"/>
              </a:ext>
            </a:extLst>
          </p:cNvPr>
          <p:cNvSpPr>
            <a:spLocks noGrp="1"/>
          </p:cNvSpPr>
          <p:nvPr>
            <p:ph type="sldNum" sz="quarter" idx="12"/>
          </p:nvPr>
        </p:nvSpPr>
        <p:spPr/>
        <p:txBody>
          <a:bodyPr/>
          <a:lstStyle/>
          <a:p>
            <a:fld id="{3EA04257-07B2-4759-8513-094FE633E888}" type="slidenum">
              <a:rPr lang="sl-SI" smtClean="0"/>
              <a:t>‹#›</a:t>
            </a:fld>
            <a:endParaRPr lang="sl-SI"/>
          </a:p>
        </p:txBody>
      </p:sp>
    </p:spTree>
    <p:extLst>
      <p:ext uri="{BB962C8B-B14F-4D97-AF65-F5344CB8AC3E}">
        <p14:creationId xmlns:p14="http://schemas.microsoft.com/office/powerpoint/2010/main" val="1312949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2522021-845E-BA3A-8ED4-F40BF8DA644D}"/>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AF2EAFB0-7090-187F-D8DD-6103B1E87B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9472A090-8215-7ED5-34C2-0B7A8C708F11}"/>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EDE6F0F2-EADE-74D0-CE48-E5715CCFE8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C9186E46-CAA3-819C-ADC7-C713DB2A851C}"/>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B9F60414-CF48-641B-162A-C84AB928D8A2}"/>
              </a:ext>
            </a:extLst>
          </p:cNvPr>
          <p:cNvSpPr>
            <a:spLocks noGrp="1"/>
          </p:cNvSpPr>
          <p:nvPr>
            <p:ph type="dt" sz="half" idx="10"/>
          </p:nvPr>
        </p:nvSpPr>
        <p:spPr/>
        <p:txBody>
          <a:bodyPr/>
          <a:lstStyle/>
          <a:p>
            <a:fld id="{B4DC9783-614D-45EF-9E6B-0392A86CCB50}" type="datetimeFigureOut">
              <a:rPr lang="sl-SI" smtClean="0"/>
              <a:t>6. 11. 2024</a:t>
            </a:fld>
            <a:endParaRPr lang="sl-SI"/>
          </a:p>
        </p:txBody>
      </p:sp>
      <p:sp>
        <p:nvSpPr>
          <p:cNvPr id="8" name="Označba mesta noge 7">
            <a:extLst>
              <a:ext uri="{FF2B5EF4-FFF2-40B4-BE49-F238E27FC236}">
                <a16:creationId xmlns:a16="http://schemas.microsoft.com/office/drawing/2014/main" id="{AB25289E-2D18-FB5B-57C0-ECB7E411452D}"/>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DAA5D05D-0FF5-2B59-C710-9EE564DF07AF}"/>
              </a:ext>
            </a:extLst>
          </p:cNvPr>
          <p:cNvSpPr>
            <a:spLocks noGrp="1"/>
          </p:cNvSpPr>
          <p:nvPr>
            <p:ph type="sldNum" sz="quarter" idx="12"/>
          </p:nvPr>
        </p:nvSpPr>
        <p:spPr/>
        <p:txBody>
          <a:bodyPr/>
          <a:lstStyle/>
          <a:p>
            <a:fld id="{3EA04257-07B2-4759-8513-094FE633E888}" type="slidenum">
              <a:rPr lang="sl-SI" smtClean="0"/>
              <a:t>‹#›</a:t>
            </a:fld>
            <a:endParaRPr lang="sl-SI"/>
          </a:p>
        </p:txBody>
      </p:sp>
    </p:spTree>
    <p:extLst>
      <p:ext uri="{BB962C8B-B14F-4D97-AF65-F5344CB8AC3E}">
        <p14:creationId xmlns:p14="http://schemas.microsoft.com/office/powerpoint/2010/main" val="2205950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B98057-96E7-D9A3-2890-5123C14B2B63}"/>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D8517B05-2CE4-7144-9E13-346F532DCBAA}"/>
              </a:ext>
            </a:extLst>
          </p:cNvPr>
          <p:cNvSpPr>
            <a:spLocks noGrp="1"/>
          </p:cNvSpPr>
          <p:nvPr>
            <p:ph type="dt" sz="half" idx="10"/>
          </p:nvPr>
        </p:nvSpPr>
        <p:spPr/>
        <p:txBody>
          <a:bodyPr/>
          <a:lstStyle/>
          <a:p>
            <a:fld id="{B4DC9783-614D-45EF-9E6B-0392A86CCB50}" type="datetimeFigureOut">
              <a:rPr lang="sl-SI" smtClean="0"/>
              <a:t>6. 11. 2024</a:t>
            </a:fld>
            <a:endParaRPr lang="sl-SI"/>
          </a:p>
        </p:txBody>
      </p:sp>
      <p:sp>
        <p:nvSpPr>
          <p:cNvPr id="4" name="Označba mesta noge 3">
            <a:extLst>
              <a:ext uri="{FF2B5EF4-FFF2-40B4-BE49-F238E27FC236}">
                <a16:creationId xmlns:a16="http://schemas.microsoft.com/office/drawing/2014/main" id="{AF0A0F3C-29F5-B087-AAE3-2F3EF5C41153}"/>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7DCF2B27-A714-6181-2030-72C3FA5CEE94}"/>
              </a:ext>
            </a:extLst>
          </p:cNvPr>
          <p:cNvSpPr>
            <a:spLocks noGrp="1"/>
          </p:cNvSpPr>
          <p:nvPr>
            <p:ph type="sldNum" sz="quarter" idx="12"/>
          </p:nvPr>
        </p:nvSpPr>
        <p:spPr/>
        <p:txBody>
          <a:bodyPr/>
          <a:lstStyle/>
          <a:p>
            <a:fld id="{3EA04257-07B2-4759-8513-094FE633E888}" type="slidenum">
              <a:rPr lang="sl-SI" smtClean="0"/>
              <a:t>‹#›</a:t>
            </a:fld>
            <a:endParaRPr lang="sl-SI"/>
          </a:p>
        </p:txBody>
      </p:sp>
    </p:spTree>
    <p:extLst>
      <p:ext uri="{BB962C8B-B14F-4D97-AF65-F5344CB8AC3E}">
        <p14:creationId xmlns:p14="http://schemas.microsoft.com/office/powerpoint/2010/main" val="1936338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BD8D7867-AAA2-6C4D-0F31-8A9564966D32}"/>
              </a:ext>
            </a:extLst>
          </p:cNvPr>
          <p:cNvSpPr>
            <a:spLocks noGrp="1"/>
          </p:cNvSpPr>
          <p:nvPr>
            <p:ph type="dt" sz="half" idx="10"/>
          </p:nvPr>
        </p:nvSpPr>
        <p:spPr/>
        <p:txBody>
          <a:bodyPr/>
          <a:lstStyle/>
          <a:p>
            <a:fld id="{B4DC9783-614D-45EF-9E6B-0392A86CCB50}" type="datetimeFigureOut">
              <a:rPr lang="sl-SI" smtClean="0"/>
              <a:t>6. 11. 2024</a:t>
            </a:fld>
            <a:endParaRPr lang="sl-SI"/>
          </a:p>
        </p:txBody>
      </p:sp>
      <p:sp>
        <p:nvSpPr>
          <p:cNvPr id="3" name="Označba mesta noge 2">
            <a:extLst>
              <a:ext uri="{FF2B5EF4-FFF2-40B4-BE49-F238E27FC236}">
                <a16:creationId xmlns:a16="http://schemas.microsoft.com/office/drawing/2014/main" id="{9755E9B5-A052-AD3A-28E5-F04F14AD1BF4}"/>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AC5B63A1-ECAD-FA9F-6F9A-DAAEB0E33796}"/>
              </a:ext>
            </a:extLst>
          </p:cNvPr>
          <p:cNvSpPr>
            <a:spLocks noGrp="1"/>
          </p:cNvSpPr>
          <p:nvPr>
            <p:ph type="sldNum" sz="quarter" idx="12"/>
          </p:nvPr>
        </p:nvSpPr>
        <p:spPr/>
        <p:txBody>
          <a:bodyPr/>
          <a:lstStyle/>
          <a:p>
            <a:fld id="{3EA04257-07B2-4759-8513-094FE633E888}" type="slidenum">
              <a:rPr lang="sl-SI" smtClean="0"/>
              <a:t>‹#›</a:t>
            </a:fld>
            <a:endParaRPr lang="sl-SI"/>
          </a:p>
        </p:txBody>
      </p:sp>
    </p:spTree>
    <p:extLst>
      <p:ext uri="{BB962C8B-B14F-4D97-AF65-F5344CB8AC3E}">
        <p14:creationId xmlns:p14="http://schemas.microsoft.com/office/powerpoint/2010/main" val="3391027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3153716-89B5-1807-567B-6D2B21362DDD}"/>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D7955D28-FCDD-77AB-8D2F-3FB0C81B4C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86D6C017-D5B1-A7B2-8208-652078D015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BE1F3D1D-BB3F-E5F9-4898-EA44DB640D24}"/>
              </a:ext>
            </a:extLst>
          </p:cNvPr>
          <p:cNvSpPr>
            <a:spLocks noGrp="1"/>
          </p:cNvSpPr>
          <p:nvPr>
            <p:ph type="dt" sz="half" idx="10"/>
          </p:nvPr>
        </p:nvSpPr>
        <p:spPr/>
        <p:txBody>
          <a:bodyPr/>
          <a:lstStyle/>
          <a:p>
            <a:fld id="{B4DC9783-614D-45EF-9E6B-0392A86CCB50}" type="datetimeFigureOut">
              <a:rPr lang="sl-SI" smtClean="0"/>
              <a:t>6. 11. 2024</a:t>
            </a:fld>
            <a:endParaRPr lang="sl-SI"/>
          </a:p>
        </p:txBody>
      </p:sp>
      <p:sp>
        <p:nvSpPr>
          <p:cNvPr id="6" name="Označba mesta noge 5">
            <a:extLst>
              <a:ext uri="{FF2B5EF4-FFF2-40B4-BE49-F238E27FC236}">
                <a16:creationId xmlns:a16="http://schemas.microsoft.com/office/drawing/2014/main" id="{931FA37B-65A0-1023-A4BD-563F7C45C449}"/>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75030E5F-B9FE-3FBC-90C9-6EB1E15F696F}"/>
              </a:ext>
            </a:extLst>
          </p:cNvPr>
          <p:cNvSpPr>
            <a:spLocks noGrp="1"/>
          </p:cNvSpPr>
          <p:nvPr>
            <p:ph type="sldNum" sz="quarter" idx="12"/>
          </p:nvPr>
        </p:nvSpPr>
        <p:spPr/>
        <p:txBody>
          <a:bodyPr/>
          <a:lstStyle/>
          <a:p>
            <a:fld id="{3EA04257-07B2-4759-8513-094FE633E888}" type="slidenum">
              <a:rPr lang="sl-SI" smtClean="0"/>
              <a:t>‹#›</a:t>
            </a:fld>
            <a:endParaRPr lang="sl-SI"/>
          </a:p>
        </p:txBody>
      </p:sp>
    </p:spTree>
    <p:extLst>
      <p:ext uri="{BB962C8B-B14F-4D97-AF65-F5344CB8AC3E}">
        <p14:creationId xmlns:p14="http://schemas.microsoft.com/office/powerpoint/2010/main" val="3664023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CBABF31-A6AC-741F-E51B-F21623FE338B}"/>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5AF667BE-E791-A1DF-158A-1CA121C4D2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AAAFF52A-5036-BB51-582A-69F6021249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364FD9C4-F2DE-99D3-84AF-769C86433CA0}"/>
              </a:ext>
            </a:extLst>
          </p:cNvPr>
          <p:cNvSpPr>
            <a:spLocks noGrp="1"/>
          </p:cNvSpPr>
          <p:nvPr>
            <p:ph type="dt" sz="half" idx="10"/>
          </p:nvPr>
        </p:nvSpPr>
        <p:spPr/>
        <p:txBody>
          <a:bodyPr/>
          <a:lstStyle/>
          <a:p>
            <a:fld id="{B4DC9783-614D-45EF-9E6B-0392A86CCB50}" type="datetimeFigureOut">
              <a:rPr lang="sl-SI" smtClean="0"/>
              <a:t>6. 11. 2024</a:t>
            </a:fld>
            <a:endParaRPr lang="sl-SI"/>
          </a:p>
        </p:txBody>
      </p:sp>
      <p:sp>
        <p:nvSpPr>
          <p:cNvPr id="6" name="Označba mesta noge 5">
            <a:extLst>
              <a:ext uri="{FF2B5EF4-FFF2-40B4-BE49-F238E27FC236}">
                <a16:creationId xmlns:a16="http://schemas.microsoft.com/office/drawing/2014/main" id="{6249260C-6661-D67E-5215-755522AEC7D1}"/>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C954B398-F7E6-2425-2B8D-D67BB3679191}"/>
              </a:ext>
            </a:extLst>
          </p:cNvPr>
          <p:cNvSpPr>
            <a:spLocks noGrp="1"/>
          </p:cNvSpPr>
          <p:nvPr>
            <p:ph type="sldNum" sz="quarter" idx="12"/>
          </p:nvPr>
        </p:nvSpPr>
        <p:spPr/>
        <p:txBody>
          <a:bodyPr/>
          <a:lstStyle/>
          <a:p>
            <a:fld id="{3EA04257-07B2-4759-8513-094FE633E888}" type="slidenum">
              <a:rPr lang="sl-SI" smtClean="0"/>
              <a:t>‹#›</a:t>
            </a:fld>
            <a:endParaRPr lang="sl-SI"/>
          </a:p>
        </p:txBody>
      </p:sp>
    </p:spTree>
    <p:extLst>
      <p:ext uri="{BB962C8B-B14F-4D97-AF65-F5344CB8AC3E}">
        <p14:creationId xmlns:p14="http://schemas.microsoft.com/office/powerpoint/2010/main" val="605028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98E355CF-3A74-3347-4FFB-CFFA1676FE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38C59BFF-60F3-C817-2420-65D3A75A16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3374ED0-BC23-11F5-39E0-791F64C89F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DC9783-614D-45EF-9E6B-0392A86CCB50}" type="datetimeFigureOut">
              <a:rPr lang="sl-SI" smtClean="0"/>
              <a:t>6. 11. 2024</a:t>
            </a:fld>
            <a:endParaRPr lang="sl-SI"/>
          </a:p>
        </p:txBody>
      </p:sp>
      <p:sp>
        <p:nvSpPr>
          <p:cNvPr id="5" name="Označba mesta noge 4">
            <a:extLst>
              <a:ext uri="{FF2B5EF4-FFF2-40B4-BE49-F238E27FC236}">
                <a16:creationId xmlns:a16="http://schemas.microsoft.com/office/drawing/2014/main" id="{2FDCA17A-6B6A-4B3E-20D4-302543D21A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FEC2DD75-044F-3A38-A34D-522B0D8CB3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A04257-07B2-4759-8513-094FE633E888}" type="slidenum">
              <a:rPr lang="sl-SI" smtClean="0"/>
              <a:t>‹#›</a:t>
            </a:fld>
            <a:endParaRPr lang="sl-SI"/>
          </a:p>
        </p:txBody>
      </p:sp>
    </p:spTree>
    <p:extLst>
      <p:ext uri="{BB962C8B-B14F-4D97-AF65-F5344CB8AC3E}">
        <p14:creationId xmlns:p14="http://schemas.microsoft.com/office/powerpoint/2010/main" val="1395129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t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t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t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t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7CE4DD-ED20-423A-23B7-FED875BFA04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2404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5F938A6C-D9D5-2A74-40E4-46D5C3DAE6C9}"/>
              </a:ext>
            </a:extLst>
          </p:cNvPr>
          <p:cNvSpPr txBox="1"/>
          <p:nvPr/>
        </p:nvSpPr>
        <p:spPr>
          <a:xfrm>
            <a:off x="2302933" y="530578"/>
            <a:ext cx="8925159" cy="1242263"/>
          </a:xfrm>
          <a:prstGeom prst="rect">
            <a:avLst/>
          </a:prstGeom>
          <a:noFill/>
        </p:spPr>
        <p:txBody>
          <a:bodyPr wrap="square" rtlCol="0">
            <a:spAutoFit/>
          </a:bodyPr>
          <a:lstStyle>
            <a:defPPr>
              <a:defRPr lang="sl-SI"/>
            </a:defPPr>
            <a:lvl1pPr>
              <a:defRPr sz="4800" b="1">
                <a:solidFill>
                  <a:srgbClr val="EDBA3B"/>
                </a:solidFill>
              </a:defRPr>
            </a:lvl1pPr>
          </a:lstStyle>
          <a:p>
            <a:pPr>
              <a:lnSpc>
                <a:spcPts val="4400"/>
              </a:lnSpc>
            </a:pPr>
            <a:r>
              <a:rPr lang="sl-SI" dirty="0">
                <a:latin typeface="+mj-lt"/>
              </a:rPr>
              <a:t>POMANJKANJE PRILOŽNOSTI IN OVIRE PRI VKLJUČEVANJU</a:t>
            </a:r>
          </a:p>
        </p:txBody>
      </p:sp>
      <p:sp>
        <p:nvSpPr>
          <p:cNvPr id="3" name="PoljeZBesedilom 2">
            <a:extLst>
              <a:ext uri="{FF2B5EF4-FFF2-40B4-BE49-F238E27FC236}">
                <a16:creationId xmlns:a16="http://schemas.microsoft.com/office/drawing/2014/main" id="{43F35776-642C-38D2-131C-10738C207A41}"/>
              </a:ext>
            </a:extLst>
          </p:cNvPr>
          <p:cNvSpPr txBox="1"/>
          <p:nvPr/>
        </p:nvSpPr>
        <p:spPr>
          <a:xfrm>
            <a:off x="2119980" y="1672954"/>
            <a:ext cx="10072019" cy="4524315"/>
          </a:xfrm>
          <a:prstGeom prst="rect">
            <a:avLst/>
          </a:prstGeom>
          <a:noFill/>
        </p:spPr>
        <p:txBody>
          <a:bodyPr wrap="square" rtlCol="0">
            <a:spAutoFit/>
          </a:bodyPr>
          <a:lstStyle/>
          <a:p>
            <a:pPr marL="342900" indent="-342900">
              <a:buBlip>
                <a:blip r:embed="rId2"/>
              </a:buBlip>
            </a:pPr>
            <a:r>
              <a:rPr lang="sl-SI" sz="2000" dirty="0">
                <a:solidFill>
                  <a:schemeClr val="bg1"/>
                </a:solidFill>
              </a:rPr>
              <a:t>To je vse bolj pomembno in zapleteno, saj se dotika družbeno-ekonomskega življenja, vpliva na posameznike in družbo, skupnosti po vsej EU</a:t>
            </a:r>
            <a:r>
              <a:rPr lang="sl-SI" sz="2000" dirty="0" smtClean="0">
                <a:solidFill>
                  <a:schemeClr val="bg1"/>
                </a:solidFill>
              </a:rPr>
              <a:t>.</a:t>
            </a:r>
          </a:p>
          <a:p>
            <a:endParaRPr lang="sl-SI" sz="2000" dirty="0">
              <a:solidFill>
                <a:schemeClr val="bg1"/>
              </a:solidFill>
            </a:endParaRPr>
          </a:p>
          <a:p>
            <a:pPr marL="342900" indent="-342900">
              <a:buBlip>
                <a:blip r:embed="rId2"/>
              </a:buBlip>
            </a:pPr>
            <a:r>
              <a:rPr lang="sl-SI" sz="2000" dirty="0">
                <a:solidFill>
                  <a:schemeClr val="bg1"/>
                </a:solidFill>
              </a:rPr>
              <a:t>Posamezniki, ki so obtičali v mestih z nizkimi možnostmi so izpostavljena znatno večjemu tveganju revščine ali socialne izključenosti</a:t>
            </a:r>
            <a:r>
              <a:rPr lang="sl-SI" sz="2000" dirty="0" smtClean="0">
                <a:solidFill>
                  <a:schemeClr val="bg1"/>
                </a:solidFill>
              </a:rPr>
              <a:t>.</a:t>
            </a:r>
          </a:p>
          <a:p>
            <a:endParaRPr lang="sl-SI" sz="2000" dirty="0">
              <a:solidFill>
                <a:schemeClr val="bg1"/>
              </a:solidFill>
            </a:endParaRPr>
          </a:p>
          <a:p>
            <a:pPr marL="342900" indent="-342900">
              <a:buBlip>
                <a:blip r:embed="rId2"/>
              </a:buBlip>
            </a:pPr>
            <a:r>
              <a:rPr lang="sl-SI" sz="2000" dirty="0">
                <a:solidFill>
                  <a:schemeClr val="bg1"/>
                </a:solidFill>
              </a:rPr>
              <a:t>V manj razvitih regijah in regijah, ki so v razvojni pasti regij, kar resno omejuje njihov potencial. Problem je pereč na južnem in vzhodnem obrobju Evrope, od južne Španije prek južne Italije in Grčije do vzhodne Bolgarije, Romunije in večji del Litve. Vendar težave s socialno izključenostjo so razširjene tudi v regijah, ki stagnirajo (severna Francija, </a:t>
            </a:r>
            <a:r>
              <a:rPr lang="sl-SI" sz="2000" dirty="0" err="1">
                <a:solidFill>
                  <a:schemeClr val="bg1"/>
                </a:solidFill>
              </a:rPr>
              <a:t>Charleroi</a:t>
            </a:r>
            <a:r>
              <a:rPr lang="sl-SI" sz="2000" dirty="0">
                <a:solidFill>
                  <a:schemeClr val="bg1"/>
                </a:solidFill>
              </a:rPr>
              <a:t> v Belgiji in Porurje, severni Hessen v Nemčiji</a:t>
            </a:r>
            <a:r>
              <a:rPr lang="sl-SI" sz="2000" dirty="0" smtClean="0">
                <a:solidFill>
                  <a:schemeClr val="bg1"/>
                </a:solidFill>
              </a:rPr>
              <a:t>).</a:t>
            </a:r>
          </a:p>
          <a:p>
            <a:endParaRPr lang="sl-SI" sz="2000" dirty="0">
              <a:solidFill>
                <a:schemeClr val="bg1"/>
              </a:solidFill>
            </a:endParaRPr>
          </a:p>
          <a:p>
            <a:pPr marL="342900" indent="-342900">
              <a:buBlip>
                <a:blip r:embed="rId2"/>
              </a:buBlip>
            </a:pPr>
            <a:r>
              <a:rPr lang="sl-SI" sz="2800" b="1" dirty="0">
                <a:solidFill>
                  <a:schemeClr val="accent4">
                    <a:lumMod val="60000"/>
                    <a:lumOff val="40000"/>
                  </a:schemeClr>
                </a:solidFill>
              </a:rPr>
              <a:t>IZZIV: </a:t>
            </a:r>
            <a:r>
              <a:rPr lang="sl-SI" sz="2400" dirty="0">
                <a:solidFill>
                  <a:schemeClr val="accent4">
                    <a:lumMod val="60000"/>
                    <a:lumOff val="40000"/>
                  </a:schemeClr>
                </a:solidFill>
              </a:rPr>
              <a:t>PRILAGAJANJA NA TURBULENTNO GLOBALNO POKRAJINO</a:t>
            </a:r>
            <a:r>
              <a:rPr lang="sl-SI" sz="2000" i="1" dirty="0">
                <a:solidFill>
                  <a:schemeClr val="accent4">
                    <a:lumMod val="60000"/>
                    <a:lumOff val="40000"/>
                  </a:schemeClr>
                </a:solidFill>
              </a:rPr>
              <a:t> </a:t>
            </a:r>
            <a:r>
              <a:rPr lang="sl-SI" sz="2000" i="1" dirty="0">
                <a:solidFill>
                  <a:schemeClr val="bg1"/>
                </a:solidFill>
              </a:rPr>
              <a:t>(Covid, vojna, digitalizacija, geopolitična razdrobljenost…)</a:t>
            </a:r>
            <a:endParaRPr lang="sl-SI" sz="2400" i="1" dirty="0">
              <a:solidFill>
                <a:schemeClr val="bg1"/>
              </a:solidFill>
            </a:endParaRPr>
          </a:p>
        </p:txBody>
      </p:sp>
    </p:spTree>
    <p:extLst>
      <p:ext uri="{BB962C8B-B14F-4D97-AF65-F5344CB8AC3E}">
        <p14:creationId xmlns:p14="http://schemas.microsoft.com/office/powerpoint/2010/main" val="3368449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jeZBesedilom 5">
            <a:extLst>
              <a:ext uri="{FF2B5EF4-FFF2-40B4-BE49-F238E27FC236}">
                <a16:creationId xmlns:a16="http://schemas.microsoft.com/office/drawing/2014/main" id="{D6C792CD-6B4B-45BB-1EE7-C7E0294586D4}"/>
              </a:ext>
            </a:extLst>
          </p:cNvPr>
          <p:cNvSpPr txBox="1"/>
          <p:nvPr/>
        </p:nvSpPr>
        <p:spPr>
          <a:xfrm>
            <a:off x="2210098" y="3113176"/>
            <a:ext cx="4280348" cy="646331"/>
          </a:xfrm>
          <a:prstGeom prst="rect">
            <a:avLst/>
          </a:prstGeom>
          <a:noFill/>
        </p:spPr>
        <p:txBody>
          <a:bodyPr wrap="square" rtlCol="0">
            <a:spAutoFit/>
          </a:bodyPr>
          <a:lstStyle/>
          <a:p>
            <a:pPr algn="r"/>
            <a:r>
              <a:rPr lang="sl-SI" b="1" dirty="0">
                <a:solidFill>
                  <a:srgbClr val="EDBA3B"/>
                </a:solidFill>
              </a:rPr>
              <a:t>Prebivalstvo, ki je ogroženo zaradi revščine ali socialne izključenosti v letu 2022</a:t>
            </a:r>
          </a:p>
        </p:txBody>
      </p:sp>
      <p:pic>
        <p:nvPicPr>
          <p:cNvPr id="2" name="Slika 1">
            <a:extLst>
              <a:ext uri="{FF2B5EF4-FFF2-40B4-BE49-F238E27FC236}">
                <a16:creationId xmlns:a16="http://schemas.microsoft.com/office/drawing/2014/main" id="{61257A2C-8E0B-681B-765D-871A3F254029}"/>
              </a:ext>
            </a:extLst>
          </p:cNvPr>
          <p:cNvPicPr>
            <a:picLocks noChangeAspect="1"/>
          </p:cNvPicPr>
          <p:nvPr/>
        </p:nvPicPr>
        <p:blipFill rotWithShape="1">
          <a:blip r:embed="rId2"/>
          <a:srcRect l="30861" t="13924" r="31036" b="8448"/>
          <a:stretch/>
        </p:blipFill>
        <p:spPr>
          <a:xfrm>
            <a:off x="6490446" y="0"/>
            <a:ext cx="5701554" cy="6872684"/>
          </a:xfrm>
          <a:prstGeom prst="rect">
            <a:avLst/>
          </a:prstGeom>
        </p:spPr>
      </p:pic>
    </p:spTree>
    <p:extLst>
      <p:ext uri="{BB962C8B-B14F-4D97-AF65-F5344CB8AC3E}">
        <p14:creationId xmlns:p14="http://schemas.microsoft.com/office/powerpoint/2010/main" val="1528038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5F938A6C-D9D5-2A74-40E4-46D5C3DAE6C9}"/>
              </a:ext>
            </a:extLst>
          </p:cNvPr>
          <p:cNvSpPr txBox="1"/>
          <p:nvPr/>
        </p:nvSpPr>
        <p:spPr>
          <a:xfrm>
            <a:off x="2294053" y="793981"/>
            <a:ext cx="8925159" cy="678006"/>
          </a:xfrm>
          <a:prstGeom prst="rect">
            <a:avLst/>
          </a:prstGeom>
          <a:noFill/>
        </p:spPr>
        <p:txBody>
          <a:bodyPr wrap="square" rtlCol="0">
            <a:spAutoFit/>
          </a:bodyPr>
          <a:lstStyle>
            <a:defPPr>
              <a:defRPr lang="sl-SI"/>
            </a:defPPr>
            <a:lvl1pPr>
              <a:defRPr sz="4800" b="1">
                <a:solidFill>
                  <a:srgbClr val="EDBA3B"/>
                </a:solidFill>
              </a:defRPr>
            </a:lvl1pPr>
          </a:lstStyle>
          <a:p>
            <a:pPr>
              <a:lnSpc>
                <a:spcPts val="4400"/>
              </a:lnSpc>
            </a:pPr>
            <a:r>
              <a:rPr lang="sl-SI" dirty="0">
                <a:latin typeface="+mj-lt"/>
              </a:rPr>
              <a:t>TVEGANJA</a:t>
            </a:r>
          </a:p>
        </p:txBody>
      </p:sp>
      <p:sp>
        <p:nvSpPr>
          <p:cNvPr id="3" name="PoljeZBesedilom 2">
            <a:extLst>
              <a:ext uri="{FF2B5EF4-FFF2-40B4-BE49-F238E27FC236}">
                <a16:creationId xmlns:a16="http://schemas.microsoft.com/office/drawing/2014/main" id="{43F35776-642C-38D2-131C-10738C207A41}"/>
              </a:ext>
            </a:extLst>
          </p:cNvPr>
          <p:cNvSpPr txBox="1"/>
          <p:nvPr/>
        </p:nvSpPr>
        <p:spPr>
          <a:xfrm>
            <a:off x="2294053" y="1810990"/>
            <a:ext cx="3294892" cy="1200329"/>
          </a:xfrm>
          <a:prstGeom prst="rect">
            <a:avLst/>
          </a:prstGeom>
          <a:noFill/>
        </p:spPr>
        <p:txBody>
          <a:bodyPr wrap="square" rtlCol="0">
            <a:spAutoFit/>
          </a:bodyPr>
          <a:lstStyle/>
          <a:p>
            <a:pPr marL="342900" indent="-342900">
              <a:buBlip>
                <a:blip r:embed="rId2"/>
              </a:buBlip>
            </a:pPr>
            <a:r>
              <a:rPr lang="sl-SI" sz="2400" dirty="0">
                <a:solidFill>
                  <a:schemeClr val="bg1"/>
                </a:solidFill>
              </a:rPr>
              <a:t>EKONOMSKA</a:t>
            </a:r>
          </a:p>
          <a:p>
            <a:pPr marL="342900" indent="-342900">
              <a:buBlip>
                <a:blip r:embed="rId2"/>
              </a:buBlip>
            </a:pPr>
            <a:r>
              <a:rPr lang="sl-SI" sz="2400" dirty="0">
                <a:solidFill>
                  <a:schemeClr val="bg1"/>
                </a:solidFill>
              </a:rPr>
              <a:t>SOCIALNA in POLITIČNA</a:t>
            </a:r>
          </a:p>
        </p:txBody>
      </p:sp>
      <p:sp>
        <p:nvSpPr>
          <p:cNvPr id="6" name="PoljeZBesedilom 5">
            <a:extLst>
              <a:ext uri="{FF2B5EF4-FFF2-40B4-BE49-F238E27FC236}">
                <a16:creationId xmlns:a16="http://schemas.microsoft.com/office/drawing/2014/main" id="{7BA69E4B-22C8-AFAD-9F82-0B262759B1BF}"/>
              </a:ext>
            </a:extLst>
          </p:cNvPr>
          <p:cNvSpPr txBox="1"/>
          <p:nvPr/>
        </p:nvSpPr>
        <p:spPr>
          <a:xfrm>
            <a:off x="7286938" y="5740853"/>
            <a:ext cx="2529351" cy="646331"/>
          </a:xfrm>
          <a:prstGeom prst="rect">
            <a:avLst/>
          </a:prstGeom>
          <a:noFill/>
        </p:spPr>
        <p:txBody>
          <a:bodyPr wrap="square" rtlCol="0">
            <a:spAutoFit/>
          </a:bodyPr>
          <a:lstStyle/>
          <a:p>
            <a:pPr algn="r"/>
            <a:r>
              <a:rPr lang="sl-SI" sz="1200" b="1" dirty="0">
                <a:solidFill>
                  <a:srgbClr val="EDBA3B"/>
                </a:solidFill>
              </a:rPr>
              <a:t>Glasovi strankam, ki so skeptične do evropske integracije na nacionalnih volitvah.  </a:t>
            </a:r>
            <a:r>
              <a:rPr lang="sl-SI" sz="1200" b="1" dirty="0">
                <a:solidFill>
                  <a:srgbClr val="EDBA3B"/>
                </a:solidFill>
                <a:sym typeface="Symbol" panose="05050102010706020507" pitchFamily="18" charset="2"/>
              </a:rPr>
              <a:t> </a:t>
            </a:r>
            <a:r>
              <a:rPr lang="sl-SI" sz="1200" b="1" dirty="0">
                <a:solidFill>
                  <a:srgbClr val="EDBA3B"/>
                </a:solidFill>
              </a:rPr>
              <a:t>EU27 (2000–2023)</a:t>
            </a:r>
          </a:p>
        </p:txBody>
      </p:sp>
      <p:pic>
        <p:nvPicPr>
          <p:cNvPr id="4" name="Slika 3">
            <a:extLst>
              <a:ext uri="{FF2B5EF4-FFF2-40B4-BE49-F238E27FC236}">
                <a16:creationId xmlns:a16="http://schemas.microsoft.com/office/drawing/2014/main" id="{8DF01AF8-F5C9-4CA3-94D9-6883D77D4B9F}"/>
              </a:ext>
            </a:extLst>
          </p:cNvPr>
          <p:cNvPicPr>
            <a:picLocks noChangeAspect="1"/>
          </p:cNvPicPr>
          <p:nvPr/>
        </p:nvPicPr>
        <p:blipFill rotWithShape="1">
          <a:blip r:embed="rId3"/>
          <a:srcRect l="30888" t="43617" r="31361" b="15355"/>
          <a:stretch/>
        </p:blipFill>
        <p:spPr>
          <a:xfrm>
            <a:off x="5121611" y="1223454"/>
            <a:ext cx="6860003" cy="4411091"/>
          </a:xfrm>
          <a:prstGeom prst="rect">
            <a:avLst/>
          </a:prstGeom>
        </p:spPr>
      </p:pic>
    </p:spTree>
    <p:extLst>
      <p:ext uri="{BB962C8B-B14F-4D97-AF65-F5344CB8AC3E}">
        <p14:creationId xmlns:p14="http://schemas.microsoft.com/office/powerpoint/2010/main" val="2605592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5F938A6C-D9D5-2A74-40E4-46D5C3DAE6C9}"/>
              </a:ext>
            </a:extLst>
          </p:cNvPr>
          <p:cNvSpPr txBox="1"/>
          <p:nvPr/>
        </p:nvSpPr>
        <p:spPr>
          <a:xfrm>
            <a:off x="2272453" y="632178"/>
            <a:ext cx="8925159" cy="1242263"/>
          </a:xfrm>
          <a:prstGeom prst="rect">
            <a:avLst/>
          </a:prstGeom>
          <a:noFill/>
        </p:spPr>
        <p:txBody>
          <a:bodyPr wrap="square" rtlCol="0">
            <a:spAutoFit/>
          </a:bodyPr>
          <a:lstStyle>
            <a:defPPr>
              <a:defRPr lang="sl-SI"/>
            </a:defPPr>
            <a:lvl1pPr>
              <a:defRPr sz="4800" b="1">
                <a:solidFill>
                  <a:srgbClr val="EDBA3B"/>
                </a:solidFill>
              </a:defRPr>
            </a:lvl1pPr>
          </a:lstStyle>
          <a:p>
            <a:pPr>
              <a:lnSpc>
                <a:spcPts val="4400"/>
              </a:lnSpc>
            </a:pPr>
            <a:r>
              <a:rPr lang="sl-SI" sz="4400" dirty="0">
                <a:latin typeface="+mj-lt"/>
              </a:rPr>
              <a:t>KAKŠNO KOHEZIJSKO POLITIKO POTREBUJEMO?</a:t>
            </a:r>
          </a:p>
        </p:txBody>
      </p:sp>
      <p:sp>
        <p:nvSpPr>
          <p:cNvPr id="4" name="PoljeZBesedilom 3">
            <a:extLst>
              <a:ext uri="{FF2B5EF4-FFF2-40B4-BE49-F238E27FC236}">
                <a16:creationId xmlns:a16="http://schemas.microsoft.com/office/drawing/2014/main" id="{6318FAC9-5E02-A366-EE84-8B99A0773F5B}"/>
              </a:ext>
            </a:extLst>
          </p:cNvPr>
          <p:cNvSpPr txBox="1"/>
          <p:nvPr/>
        </p:nvSpPr>
        <p:spPr>
          <a:xfrm>
            <a:off x="1863127" y="2061092"/>
            <a:ext cx="5745726" cy="4164730"/>
          </a:xfrm>
          <a:prstGeom prst="rect">
            <a:avLst/>
          </a:prstGeom>
          <a:noFill/>
        </p:spPr>
        <p:txBody>
          <a:bodyPr wrap="square" rtlCol="0">
            <a:spAutoFit/>
          </a:bodyPr>
          <a:lstStyle/>
          <a:p>
            <a:pPr marL="342900" indent="-342900">
              <a:lnSpc>
                <a:spcPts val="2900"/>
              </a:lnSpc>
              <a:buBlip>
                <a:blip r:embed="rId2"/>
              </a:buBlip>
            </a:pPr>
            <a:r>
              <a:rPr lang="sl-SI" sz="2200" dirty="0">
                <a:solidFill>
                  <a:schemeClr val="bg1"/>
                </a:solidFill>
              </a:rPr>
              <a:t>Obravnavanje strukturnih izzivov EU zahteva bolj </a:t>
            </a:r>
            <a:r>
              <a:rPr lang="sl-SI" sz="2400" b="1" dirty="0">
                <a:solidFill>
                  <a:schemeClr val="accent4">
                    <a:lumMod val="60000"/>
                    <a:lumOff val="40000"/>
                  </a:schemeClr>
                </a:solidFill>
              </a:rPr>
              <a:t>učinkovito</a:t>
            </a:r>
            <a:r>
              <a:rPr lang="sl-SI" sz="2200" dirty="0">
                <a:solidFill>
                  <a:schemeClr val="bg1"/>
                </a:solidFill>
              </a:rPr>
              <a:t> KP.</a:t>
            </a:r>
          </a:p>
          <a:p>
            <a:pPr marL="342900" indent="-342900">
              <a:lnSpc>
                <a:spcPts val="2900"/>
              </a:lnSpc>
              <a:buBlip>
                <a:blip r:embed="rId2"/>
              </a:buBlip>
            </a:pPr>
            <a:r>
              <a:rPr lang="sl-SI" sz="2400" b="1" dirty="0">
                <a:solidFill>
                  <a:schemeClr val="accent4">
                    <a:lumMod val="60000"/>
                    <a:lumOff val="40000"/>
                  </a:schemeClr>
                </a:solidFill>
              </a:rPr>
              <a:t>Močno orodje </a:t>
            </a:r>
            <a:r>
              <a:rPr lang="sl-SI" sz="2200" dirty="0">
                <a:solidFill>
                  <a:schemeClr val="bg1"/>
                </a:solidFill>
              </a:rPr>
              <a:t>za gospodarski in družbeni razvoj, </a:t>
            </a:r>
            <a:r>
              <a:rPr lang="sl-SI" sz="2400" b="1" dirty="0">
                <a:solidFill>
                  <a:schemeClr val="accent4">
                    <a:lumMod val="60000"/>
                    <a:lumOff val="40000"/>
                  </a:schemeClr>
                </a:solidFill>
              </a:rPr>
              <a:t>širjenje koristi </a:t>
            </a:r>
            <a:r>
              <a:rPr lang="sl-SI" sz="2200" dirty="0">
                <a:solidFill>
                  <a:schemeClr val="bg1"/>
                </a:solidFill>
              </a:rPr>
              <a:t>evropske integracije.</a:t>
            </a:r>
          </a:p>
          <a:p>
            <a:pPr marL="342900" indent="-342900">
              <a:lnSpc>
                <a:spcPts val="2900"/>
              </a:lnSpc>
              <a:buBlip>
                <a:blip r:embed="rId2"/>
              </a:buBlip>
            </a:pPr>
            <a:r>
              <a:rPr lang="sl-SI" sz="2200" dirty="0">
                <a:solidFill>
                  <a:schemeClr val="bg1"/>
                </a:solidFill>
              </a:rPr>
              <a:t>KP se mora </a:t>
            </a:r>
            <a:r>
              <a:rPr lang="sl-SI" sz="2400" b="1" dirty="0">
                <a:solidFill>
                  <a:schemeClr val="accent4">
                    <a:lumMod val="60000"/>
                    <a:lumOff val="40000"/>
                  </a:schemeClr>
                </a:solidFill>
              </a:rPr>
              <a:t>reformirati</a:t>
            </a:r>
            <a:r>
              <a:rPr lang="sl-SI" sz="2200" dirty="0">
                <a:solidFill>
                  <a:schemeClr val="bg1"/>
                </a:solidFill>
              </a:rPr>
              <a:t>. Ponovno se je treba osredotočiti na razvoj.</a:t>
            </a:r>
          </a:p>
          <a:p>
            <a:pPr marL="342900" indent="-342900">
              <a:lnSpc>
                <a:spcPts val="2900"/>
              </a:lnSpc>
              <a:buBlip>
                <a:blip r:embed="rId2"/>
              </a:buBlip>
            </a:pPr>
            <a:r>
              <a:rPr lang="sl-SI" sz="2400" b="1" dirty="0">
                <a:solidFill>
                  <a:schemeClr val="accent4">
                    <a:lumMod val="60000"/>
                    <a:lumOff val="40000"/>
                  </a:schemeClr>
                </a:solidFill>
              </a:rPr>
              <a:t>Mobilizirati </a:t>
            </a:r>
            <a:r>
              <a:rPr lang="sl-SI" sz="2200" dirty="0">
                <a:solidFill>
                  <a:schemeClr val="bg1"/>
                </a:solidFill>
              </a:rPr>
              <a:t>neizkoriščen gospodarski potencial v EU, predvsem z vlaganji v manj razvite regije in regije v razvoju, regije, ki so v razvojnih pasteh ali v nevarnosti, da padejo vanjo.</a:t>
            </a:r>
          </a:p>
        </p:txBody>
      </p:sp>
      <p:sp>
        <p:nvSpPr>
          <p:cNvPr id="7" name="PoljeZBesedilom 6">
            <a:extLst>
              <a:ext uri="{FF2B5EF4-FFF2-40B4-BE49-F238E27FC236}">
                <a16:creationId xmlns:a16="http://schemas.microsoft.com/office/drawing/2014/main" id="{3A469F3B-0DA0-C9F7-54D3-78F5E638BDAD}"/>
              </a:ext>
            </a:extLst>
          </p:cNvPr>
          <p:cNvSpPr txBox="1"/>
          <p:nvPr/>
        </p:nvSpPr>
        <p:spPr>
          <a:xfrm>
            <a:off x="7608853" y="2061092"/>
            <a:ext cx="4583147" cy="4247317"/>
          </a:xfrm>
          <a:prstGeom prst="rect">
            <a:avLst/>
          </a:prstGeom>
          <a:noFill/>
        </p:spPr>
        <p:txBody>
          <a:bodyPr wrap="square" rtlCol="0">
            <a:spAutoFit/>
          </a:bodyPr>
          <a:lstStyle/>
          <a:p>
            <a:pPr marL="342900" indent="-342900">
              <a:buBlip>
                <a:blip r:embed="rId2"/>
              </a:buBlip>
            </a:pPr>
            <a:r>
              <a:rPr lang="sl-SI" sz="2200" dirty="0">
                <a:solidFill>
                  <a:schemeClr val="bg1"/>
                </a:solidFill>
              </a:rPr>
              <a:t>Politika bi morala biti </a:t>
            </a:r>
            <a:r>
              <a:rPr lang="sl-SI" sz="2400" b="1" dirty="0">
                <a:solidFill>
                  <a:schemeClr val="accent4">
                    <a:lumMod val="60000"/>
                    <a:lumOff val="40000"/>
                  </a:schemeClr>
                </a:solidFill>
              </a:rPr>
              <a:t>dinamično orodje</a:t>
            </a:r>
            <a:r>
              <a:rPr lang="sl-SI" sz="2400" dirty="0">
                <a:solidFill>
                  <a:schemeClr val="bg1"/>
                </a:solidFill>
              </a:rPr>
              <a:t> </a:t>
            </a:r>
            <a:r>
              <a:rPr lang="sl-SI" sz="2200" dirty="0">
                <a:solidFill>
                  <a:schemeClr val="bg1"/>
                </a:solidFill>
              </a:rPr>
              <a:t>za sprostitev gospodarskega potenciala ob zmanjševanju razlik in </a:t>
            </a:r>
            <a:r>
              <a:rPr lang="sl-SI" sz="2400" b="1" dirty="0">
                <a:solidFill>
                  <a:schemeClr val="accent4">
                    <a:lumMod val="60000"/>
                    <a:lumOff val="40000"/>
                  </a:schemeClr>
                </a:solidFill>
              </a:rPr>
              <a:t>krepiti</a:t>
            </a:r>
            <a:r>
              <a:rPr lang="sl-SI" sz="2400" dirty="0">
                <a:solidFill>
                  <a:schemeClr val="bg1"/>
                </a:solidFill>
              </a:rPr>
              <a:t> </a:t>
            </a:r>
            <a:r>
              <a:rPr lang="sl-SI" sz="2200" dirty="0">
                <a:solidFill>
                  <a:schemeClr val="bg1"/>
                </a:solidFill>
              </a:rPr>
              <a:t>model socialne ekonomije, na katerem temelji Evropa.</a:t>
            </a:r>
          </a:p>
          <a:p>
            <a:endParaRPr lang="sl-SI" sz="2200" dirty="0">
              <a:solidFill>
                <a:schemeClr val="bg1"/>
              </a:solidFill>
            </a:endParaRPr>
          </a:p>
          <a:p>
            <a:pPr marL="342900" indent="-342900">
              <a:buBlip>
                <a:blip r:embed="rId2"/>
              </a:buBlip>
            </a:pPr>
            <a:r>
              <a:rPr lang="sl-SI" sz="2400" b="1" dirty="0">
                <a:solidFill>
                  <a:schemeClr val="accent4">
                    <a:lumMod val="60000"/>
                    <a:lumOff val="40000"/>
                  </a:schemeClr>
                </a:solidFill>
              </a:rPr>
              <a:t>Spodbujati</a:t>
            </a:r>
            <a:r>
              <a:rPr lang="sl-SI" sz="2400" dirty="0">
                <a:solidFill>
                  <a:schemeClr val="bg1"/>
                </a:solidFill>
              </a:rPr>
              <a:t> </a:t>
            </a:r>
            <a:r>
              <a:rPr lang="sl-SI" sz="2200" dirty="0">
                <a:solidFill>
                  <a:schemeClr val="bg1"/>
                </a:solidFill>
              </a:rPr>
              <a:t>mora globalna omrežja, povezljivost prek trgovine in čezmejnih naložb kot tudi sodelovanje z globalnimi vrednostnimi verigami.</a:t>
            </a:r>
          </a:p>
        </p:txBody>
      </p:sp>
    </p:spTree>
    <p:extLst>
      <p:ext uri="{BB962C8B-B14F-4D97-AF65-F5344CB8AC3E}">
        <p14:creationId xmlns:p14="http://schemas.microsoft.com/office/powerpoint/2010/main" val="303130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5F938A6C-D9D5-2A74-40E4-46D5C3DAE6C9}"/>
              </a:ext>
            </a:extLst>
          </p:cNvPr>
          <p:cNvSpPr txBox="1"/>
          <p:nvPr/>
        </p:nvSpPr>
        <p:spPr>
          <a:xfrm>
            <a:off x="2272453" y="632178"/>
            <a:ext cx="10155923" cy="656590"/>
          </a:xfrm>
          <a:prstGeom prst="rect">
            <a:avLst/>
          </a:prstGeom>
          <a:noFill/>
        </p:spPr>
        <p:txBody>
          <a:bodyPr wrap="square" rtlCol="0">
            <a:spAutoFit/>
          </a:bodyPr>
          <a:lstStyle>
            <a:defPPr>
              <a:defRPr lang="sl-SI"/>
            </a:defPPr>
            <a:lvl1pPr>
              <a:defRPr sz="4800" b="1">
                <a:solidFill>
                  <a:srgbClr val="EDBA3B"/>
                </a:solidFill>
              </a:defRPr>
            </a:lvl1pPr>
          </a:lstStyle>
          <a:p>
            <a:pPr>
              <a:lnSpc>
                <a:spcPts val="4400"/>
              </a:lnSpc>
            </a:pPr>
            <a:r>
              <a:rPr lang="sl-SI" sz="4000" dirty="0">
                <a:latin typeface="+mj-lt"/>
              </a:rPr>
              <a:t>RAZVOJNI IZZIVI IN KOHEZIJSKA INTERVENCIJA</a:t>
            </a:r>
          </a:p>
        </p:txBody>
      </p:sp>
      <p:graphicFrame>
        <p:nvGraphicFramePr>
          <p:cNvPr id="3" name="Tabela 2">
            <a:extLst>
              <a:ext uri="{FF2B5EF4-FFF2-40B4-BE49-F238E27FC236}">
                <a16:creationId xmlns:a16="http://schemas.microsoft.com/office/drawing/2014/main" id="{F0268838-7620-DF1A-B916-55A79D2D54BF}"/>
              </a:ext>
            </a:extLst>
          </p:cNvPr>
          <p:cNvGraphicFramePr>
            <a:graphicFrameLocks noGrp="1"/>
          </p:cNvGraphicFramePr>
          <p:nvPr>
            <p:extLst>
              <p:ext uri="{D42A27DB-BD31-4B8C-83A1-F6EECF244321}">
                <p14:modId xmlns:p14="http://schemas.microsoft.com/office/powerpoint/2010/main" val="2816462420"/>
              </p:ext>
            </p:extLst>
          </p:nvPr>
        </p:nvGraphicFramePr>
        <p:xfrm>
          <a:off x="2272451" y="1379918"/>
          <a:ext cx="9723805" cy="4551098"/>
        </p:xfrm>
        <a:graphic>
          <a:graphicData uri="http://schemas.openxmlformats.org/drawingml/2006/table">
            <a:tbl>
              <a:tblPr firstRow="1" bandRow="1">
                <a:tableStyleId>{5C22544A-7EE6-4342-B048-85BDC9FD1C3A}</a:tableStyleId>
              </a:tblPr>
              <a:tblGrid>
                <a:gridCol w="1526585">
                  <a:extLst>
                    <a:ext uri="{9D8B030D-6E8A-4147-A177-3AD203B41FA5}">
                      <a16:colId xmlns:a16="http://schemas.microsoft.com/office/drawing/2014/main" val="766535730"/>
                    </a:ext>
                  </a:extLst>
                </a:gridCol>
                <a:gridCol w="1642082">
                  <a:extLst>
                    <a:ext uri="{9D8B030D-6E8A-4147-A177-3AD203B41FA5}">
                      <a16:colId xmlns:a16="http://schemas.microsoft.com/office/drawing/2014/main" val="3946087371"/>
                    </a:ext>
                  </a:extLst>
                </a:gridCol>
                <a:gridCol w="6555138">
                  <a:extLst>
                    <a:ext uri="{9D8B030D-6E8A-4147-A177-3AD203B41FA5}">
                      <a16:colId xmlns:a16="http://schemas.microsoft.com/office/drawing/2014/main" val="2790403406"/>
                    </a:ext>
                  </a:extLst>
                </a:gridCol>
              </a:tblGrid>
              <a:tr h="427968">
                <a:tc>
                  <a:txBody>
                    <a:bodyPr/>
                    <a:lstStyle/>
                    <a:p>
                      <a:r>
                        <a:rPr lang="sl-SI" dirty="0"/>
                        <a:t>IZZIVI</a:t>
                      </a:r>
                    </a:p>
                  </a:txBody>
                  <a:tcPr>
                    <a:solidFill>
                      <a:srgbClr val="FFC000"/>
                    </a:solidFill>
                  </a:tcPr>
                </a:tc>
                <a:tc>
                  <a:txBody>
                    <a:bodyPr/>
                    <a:lstStyle/>
                    <a:p>
                      <a:r>
                        <a:rPr lang="sl-SI" dirty="0"/>
                        <a:t>VRSTA REGIJE</a:t>
                      </a:r>
                    </a:p>
                  </a:txBody>
                  <a:tcPr>
                    <a:solidFill>
                      <a:srgbClr val="FFC000"/>
                    </a:solidFill>
                  </a:tcPr>
                </a:tc>
                <a:tc>
                  <a:txBody>
                    <a:bodyPr/>
                    <a:lstStyle/>
                    <a:p>
                      <a:r>
                        <a:rPr lang="sl-SI" dirty="0"/>
                        <a:t>PREDLAGANA UKREPANJA</a:t>
                      </a:r>
                    </a:p>
                  </a:txBody>
                  <a:tcPr>
                    <a:solidFill>
                      <a:srgbClr val="FFC000"/>
                    </a:solidFill>
                  </a:tcPr>
                </a:tc>
                <a:extLst>
                  <a:ext uri="{0D108BD9-81ED-4DB2-BD59-A6C34878D82A}">
                    <a16:rowId xmlns:a16="http://schemas.microsoft.com/office/drawing/2014/main" val="3969470791"/>
                  </a:ext>
                </a:extLst>
              </a:tr>
              <a:tr h="1163016">
                <a:tc>
                  <a:txBody>
                    <a:bodyPr/>
                    <a:lstStyle/>
                    <a:p>
                      <a:pPr algn="ctr"/>
                      <a:r>
                        <a:rPr lang="sl-SI" sz="1600" b="1" dirty="0">
                          <a:solidFill>
                            <a:srgbClr val="48768A"/>
                          </a:solidFill>
                        </a:rPr>
                        <a:t>NIZEK RAZVOJ</a:t>
                      </a:r>
                    </a:p>
                  </a:txBody>
                  <a:tcPr anchor="ctr">
                    <a:solidFill>
                      <a:schemeClr val="accent4">
                        <a:lumMod val="20000"/>
                        <a:lumOff val="80000"/>
                      </a:schemeClr>
                    </a:solidFill>
                  </a:tcPr>
                </a:tc>
                <a:tc>
                  <a:txBody>
                    <a:bodyPr/>
                    <a:lstStyle/>
                    <a:p>
                      <a:pPr algn="ctr"/>
                      <a:r>
                        <a:rPr lang="sl-SI" sz="1600" b="1" dirty="0">
                          <a:solidFill>
                            <a:srgbClr val="48768A"/>
                          </a:solidFill>
                        </a:rPr>
                        <a:t>ZAOSTAJANJE </a:t>
                      </a:r>
                    </a:p>
                    <a:p>
                      <a:pPr algn="ctr"/>
                      <a:r>
                        <a:rPr lang="sl-SI" sz="1600" b="1" dirty="0">
                          <a:solidFill>
                            <a:srgbClr val="48768A"/>
                          </a:solidFill>
                        </a:rPr>
                        <a:t>ZA OSTALIMI</a:t>
                      </a:r>
                    </a:p>
                  </a:txBody>
                  <a:tcPr anchor="ctr">
                    <a:solidFill>
                      <a:schemeClr val="accent4">
                        <a:lumMod val="20000"/>
                        <a:lumOff val="80000"/>
                      </a:schemeClr>
                    </a:solidFill>
                  </a:tcPr>
                </a:tc>
                <a:tc>
                  <a:txBody>
                    <a:bodyPr/>
                    <a:lstStyle/>
                    <a:p>
                      <a:r>
                        <a:rPr lang="sl-SI" sz="1400" dirty="0"/>
                        <a:t>Izboljšati infrastrukturo in druge oblike proizvodnega kapitala, izboljšati izobraževanje in izpopolnjevanje, okrepiti institucionalno kakovost, razviti lokalne ekosisteme, ki bodo sposobni </a:t>
                      </a:r>
                      <a:r>
                        <a:rPr lang="it-IT" sz="1400" dirty="0" err="1"/>
                        <a:t>izkoristiti</a:t>
                      </a:r>
                      <a:r>
                        <a:rPr lang="it-IT" sz="1400" dirty="0"/>
                        <a:t> </a:t>
                      </a:r>
                      <a:r>
                        <a:rPr lang="it-IT" sz="1400" dirty="0" err="1"/>
                        <a:t>trgovino</a:t>
                      </a:r>
                      <a:r>
                        <a:rPr lang="it-IT" sz="1400" dirty="0"/>
                        <a:t>, </a:t>
                      </a:r>
                      <a:r>
                        <a:rPr lang="it-IT" sz="1400" dirty="0" err="1"/>
                        <a:t>neposredne</a:t>
                      </a:r>
                      <a:r>
                        <a:rPr lang="it-IT" sz="1400" dirty="0"/>
                        <a:t> </a:t>
                      </a:r>
                      <a:r>
                        <a:rPr lang="it-IT" sz="1400" dirty="0" err="1"/>
                        <a:t>tuje</a:t>
                      </a:r>
                      <a:r>
                        <a:rPr lang="it-IT" sz="1400" dirty="0"/>
                        <a:t> </a:t>
                      </a:r>
                      <a:r>
                        <a:rPr lang="it-IT" sz="1400" dirty="0" err="1"/>
                        <a:t>naložbe</a:t>
                      </a:r>
                      <a:r>
                        <a:rPr lang="it-IT" sz="1400" dirty="0"/>
                        <a:t> in</a:t>
                      </a:r>
                      <a:r>
                        <a:rPr lang="sl-SI" sz="1400" dirty="0"/>
                        <a:t> GVC-ji </a:t>
                      </a:r>
                      <a:r>
                        <a:rPr lang="sl-SI" sz="1400" i="1" dirty="0"/>
                        <a:t>(global </a:t>
                      </a:r>
                      <a:r>
                        <a:rPr lang="sl-SI" sz="1400" i="1" dirty="0" err="1"/>
                        <a:t>value</a:t>
                      </a:r>
                      <a:r>
                        <a:rPr lang="sl-SI" sz="1400" i="1" dirty="0"/>
                        <a:t> </a:t>
                      </a:r>
                      <a:r>
                        <a:rPr lang="sl-SI" sz="1400" i="1" dirty="0" err="1"/>
                        <a:t>chains</a:t>
                      </a:r>
                      <a:r>
                        <a:rPr lang="sl-SI" sz="1400" i="1" dirty="0"/>
                        <a:t>).</a:t>
                      </a:r>
                    </a:p>
                  </a:txBody>
                  <a:tcPr anchor="ctr">
                    <a:solidFill>
                      <a:schemeClr val="accent4">
                        <a:lumMod val="20000"/>
                        <a:lumOff val="80000"/>
                      </a:schemeClr>
                    </a:solidFill>
                  </a:tcPr>
                </a:tc>
                <a:extLst>
                  <a:ext uri="{0D108BD9-81ED-4DB2-BD59-A6C34878D82A}">
                    <a16:rowId xmlns:a16="http://schemas.microsoft.com/office/drawing/2014/main" val="3444134857"/>
                  </a:ext>
                </a:extLst>
              </a:tr>
              <a:tr h="1604881">
                <a:tc>
                  <a:txBody>
                    <a:bodyPr/>
                    <a:lstStyle/>
                    <a:p>
                      <a:pPr algn="ctr"/>
                      <a:r>
                        <a:rPr lang="sl-SI" sz="1600" b="1" dirty="0">
                          <a:solidFill>
                            <a:srgbClr val="48768A"/>
                          </a:solidFill>
                        </a:rPr>
                        <a:t>POMANJKANJE GOSPODARSKE DINAMIKE</a:t>
                      </a:r>
                    </a:p>
                  </a:txBody>
                  <a:tcPr anchor="ctr">
                    <a:solidFill>
                      <a:schemeClr val="accent4">
                        <a:lumMod val="40000"/>
                        <a:lumOff val="60000"/>
                      </a:schemeClr>
                    </a:solidFill>
                  </a:tcPr>
                </a:tc>
                <a:tc>
                  <a:txBody>
                    <a:bodyPr/>
                    <a:lstStyle/>
                    <a:p>
                      <a:pPr algn="ctr"/>
                      <a:r>
                        <a:rPr lang="sl-SI" sz="1600" b="1" dirty="0">
                          <a:solidFill>
                            <a:srgbClr val="48768A"/>
                          </a:solidFill>
                        </a:rPr>
                        <a:t>V RAZVOJNI PASTI</a:t>
                      </a:r>
                    </a:p>
                  </a:txBody>
                  <a:tcPr anchor="ctr">
                    <a:solidFill>
                      <a:schemeClr val="accent4">
                        <a:lumMod val="40000"/>
                        <a:lumOff val="60000"/>
                      </a:schemeClr>
                    </a:solidFill>
                  </a:tcPr>
                </a:tc>
                <a:tc>
                  <a:txBody>
                    <a:bodyPr/>
                    <a:lstStyle/>
                    <a:p>
                      <a:r>
                        <a:rPr lang="sl-SI" sz="1400" dirty="0"/>
                        <a:t>Povezovati izobraževanje z izpopolnjevanjem in vseživljenjskim učenjem, spodbujanje inovativnosti. Izboljšati institucionalno kakovost in odpraviti ozka grla pri upravljanju, usmeriti strukturne posege v spodbujanje strukturnih sprememb ter trajnostne rasti in delovnih mest, ublažitev gospodarskega vpliva na notranjih in zunanjih mejah ter pripraviti regije na spremembe v vrednostnih verigah, področju avtomatizacije in umetne inteligence.</a:t>
                      </a:r>
                    </a:p>
                  </a:txBody>
                  <a:tcPr anchor="ctr">
                    <a:solidFill>
                      <a:schemeClr val="accent4">
                        <a:lumMod val="40000"/>
                        <a:lumOff val="60000"/>
                      </a:schemeClr>
                    </a:solidFill>
                  </a:tcPr>
                </a:tc>
                <a:extLst>
                  <a:ext uri="{0D108BD9-81ED-4DB2-BD59-A6C34878D82A}">
                    <a16:rowId xmlns:a16="http://schemas.microsoft.com/office/drawing/2014/main" val="1223218911"/>
                  </a:ext>
                </a:extLst>
              </a:tr>
              <a:tr h="1355233">
                <a:tc>
                  <a:txBody>
                    <a:bodyPr/>
                    <a:lstStyle/>
                    <a:p>
                      <a:pPr algn="ctr"/>
                      <a:r>
                        <a:rPr lang="sl-SI" sz="1600" b="1" dirty="0">
                          <a:solidFill>
                            <a:srgbClr val="48768A"/>
                          </a:solidFill>
                        </a:rPr>
                        <a:t>POMANJKANJE PRILOŽNOSTI</a:t>
                      </a:r>
                    </a:p>
                  </a:txBody>
                  <a:tcPr anchor="ctr">
                    <a:solidFill>
                      <a:schemeClr val="accent4">
                        <a:lumMod val="60000"/>
                        <a:lumOff val="40000"/>
                      </a:schemeClr>
                    </a:solidFill>
                  </a:tcPr>
                </a:tc>
                <a:tc>
                  <a:txBody>
                    <a:bodyPr/>
                    <a:lstStyle/>
                    <a:p>
                      <a:pPr algn="ctr"/>
                      <a:r>
                        <a:rPr lang="sl-SI" sz="1600" b="1" dirty="0">
                          <a:solidFill>
                            <a:srgbClr val="48768A"/>
                          </a:solidFill>
                        </a:rPr>
                        <a:t>REGIJE, KI JIM GROZI REVŠČINA IN SOCIALNA IZKLJUČENOST</a:t>
                      </a:r>
                    </a:p>
                  </a:txBody>
                  <a:tcPr anchor="ctr">
                    <a:solidFill>
                      <a:schemeClr val="accent4">
                        <a:lumMod val="60000"/>
                        <a:lumOff val="40000"/>
                      </a:schemeClr>
                    </a:solidFill>
                  </a:tcPr>
                </a:tc>
                <a:tc>
                  <a:txBody>
                    <a:bodyPr/>
                    <a:lstStyle/>
                    <a:p>
                      <a:r>
                        <a:rPr lang="sl-SI" sz="1400" kern="1200" dirty="0">
                          <a:solidFill>
                            <a:schemeClr val="dk1"/>
                          </a:solidFill>
                          <a:effectLst/>
                          <a:latin typeface="+mn-lt"/>
                          <a:ea typeface="+mn-ea"/>
                          <a:cs typeface="+mn-cs"/>
                        </a:rPr>
                        <a:t>Vlagati v izobraževanje in izpopolnjevanje, zagotavljanje predšolskega izobraževanja in varstva, izvajajte učinkovite politike trga dela (vključno z obvladovanjem izzivov, ki jih prinaša prevzem digitalne tehnologije in avtomatizacije), spodbujanje ravnovesja med poklicnim in zasebnim življenjem, spodbujanje aktivnega staranja, dajati prednost zmanjšanju revščine in socialne vključenosti.</a:t>
                      </a:r>
                    </a:p>
                  </a:txBody>
                  <a:tcPr anchor="ctr">
                    <a:solidFill>
                      <a:schemeClr val="accent4">
                        <a:lumMod val="60000"/>
                        <a:lumOff val="40000"/>
                      </a:schemeClr>
                    </a:solidFill>
                  </a:tcPr>
                </a:tc>
                <a:extLst>
                  <a:ext uri="{0D108BD9-81ED-4DB2-BD59-A6C34878D82A}">
                    <a16:rowId xmlns:a16="http://schemas.microsoft.com/office/drawing/2014/main" val="747465748"/>
                  </a:ext>
                </a:extLst>
              </a:tr>
            </a:tbl>
          </a:graphicData>
        </a:graphic>
      </p:graphicFrame>
    </p:spTree>
    <p:extLst>
      <p:ext uri="{BB962C8B-B14F-4D97-AF65-F5344CB8AC3E}">
        <p14:creationId xmlns:p14="http://schemas.microsoft.com/office/powerpoint/2010/main" val="168633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5F938A6C-D9D5-2A74-40E4-46D5C3DAE6C9}"/>
              </a:ext>
            </a:extLst>
          </p:cNvPr>
          <p:cNvSpPr txBox="1"/>
          <p:nvPr/>
        </p:nvSpPr>
        <p:spPr>
          <a:xfrm>
            <a:off x="2272453" y="632178"/>
            <a:ext cx="8925159" cy="664477"/>
          </a:xfrm>
          <a:prstGeom prst="rect">
            <a:avLst/>
          </a:prstGeom>
          <a:noFill/>
        </p:spPr>
        <p:txBody>
          <a:bodyPr wrap="square" rtlCol="0">
            <a:spAutoFit/>
          </a:bodyPr>
          <a:lstStyle>
            <a:defPPr>
              <a:defRPr lang="sl-SI"/>
            </a:defPPr>
            <a:lvl1pPr>
              <a:defRPr sz="4800" b="1">
                <a:solidFill>
                  <a:srgbClr val="EDBA3B"/>
                </a:solidFill>
              </a:defRPr>
            </a:lvl1pPr>
          </a:lstStyle>
          <a:p>
            <a:pPr>
              <a:lnSpc>
                <a:spcPts val="4400"/>
              </a:lnSpc>
            </a:pPr>
            <a:r>
              <a:rPr lang="it-IT" sz="4400" dirty="0">
                <a:latin typeface="+mj-lt"/>
              </a:rPr>
              <a:t>KAKO BI SE NAJ KP SPREMENILA? </a:t>
            </a:r>
            <a:endParaRPr lang="sl-SI" sz="4400" dirty="0">
              <a:latin typeface="+mj-lt"/>
            </a:endParaRPr>
          </a:p>
        </p:txBody>
      </p:sp>
      <p:sp>
        <p:nvSpPr>
          <p:cNvPr id="4" name="PoljeZBesedilom 3">
            <a:extLst>
              <a:ext uri="{FF2B5EF4-FFF2-40B4-BE49-F238E27FC236}">
                <a16:creationId xmlns:a16="http://schemas.microsoft.com/office/drawing/2014/main" id="{6318FAC9-5E02-A366-EE84-8B99A0773F5B}"/>
              </a:ext>
            </a:extLst>
          </p:cNvPr>
          <p:cNvSpPr txBox="1"/>
          <p:nvPr/>
        </p:nvSpPr>
        <p:spPr>
          <a:xfrm>
            <a:off x="2057540" y="1296655"/>
            <a:ext cx="9935295" cy="4561505"/>
          </a:xfrm>
          <a:prstGeom prst="rect">
            <a:avLst/>
          </a:prstGeom>
          <a:noFill/>
        </p:spPr>
        <p:txBody>
          <a:bodyPr wrap="square" rtlCol="0">
            <a:spAutoFit/>
          </a:bodyPr>
          <a:lstStyle/>
          <a:p>
            <a:pPr marL="342900" indent="-342900">
              <a:lnSpc>
                <a:spcPts val="2500"/>
              </a:lnSpc>
              <a:buBlip>
                <a:blip r:embed="rId2"/>
              </a:buBlip>
            </a:pPr>
            <a:r>
              <a:rPr lang="sl-SI" b="1" dirty="0">
                <a:solidFill>
                  <a:schemeClr val="accent4">
                    <a:lumMod val="60000"/>
                    <a:lumOff val="40000"/>
                  </a:schemeClr>
                </a:solidFill>
              </a:rPr>
              <a:t>Zavrniti pristope, ki bi morali ustrezati vsem</a:t>
            </a:r>
            <a:r>
              <a:rPr lang="sl-SI" dirty="0">
                <a:solidFill>
                  <a:schemeClr val="bg1"/>
                </a:solidFill>
              </a:rPr>
              <a:t>; namesto tega pristop, ki temelji na ljudeh in različnih okoljih.</a:t>
            </a:r>
          </a:p>
          <a:p>
            <a:pPr marL="342900" indent="-342900">
              <a:lnSpc>
                <a:spcPts val="2500"/>
              </a:lnSpc>
              <a:buBlip>
                <a:blip r:embed="rId2"/>
              </a:buBlip>
            </a:pPr>
            <a:r>
              <a:rPr lang="sl-SI" dirty="0">
                <a:solidFill>
                  <a:schemeClr val="bg1"/>
                </a:solidFill>
              </a:rPr>
              <a:t>KP bi morala postati bolj </a:t>
            </a:r>
            <a:r>
              <a:rPr lang="sl-SI" b="1" dirty="0">
                <a:solidFill>
                  <a:schemeClr val="accent4">
                    <a:lumMod val="60000"/>
                    <a:lumOff val="40000"/>
                  </a:schemeClr>
                </a:solidFill>
              </a:rPr>
              <a:t>krajevno usmerjena in </a:t>
            </a:r>
            <a:r>
              <a:rPr lang="sl-SI" b="1" dirty="0" err="1">
                <a:solidFill>
                  <a:schemeClr val="accent4">
                    <a:lumMod val="60000"/>
                    <a:lumOff val="40000"/>
                  </a:schemeClr>
                </a:solidFill>
              </a:rPr>
              <a:t>transformativna</a:t>
            </a:r>
            <a:r>
              <a:rPr lang="sl-SI" b="1" dirty="0">
                <a:solidFill>
                  <a:schemeClr val="accent4">
                    <a:lumMod val="60000"/>
                    <a:lumOff val="40000"/>
                  </a:schemeClr>
                </a:solidFill>
              </a:rPr>
              <a:t> politika</a:t>
            </a:r>
            <a:r>
              <a:rPr lang="sl-SI" dirty="0">
                <a:solidFill>
                  <a:schemeClr val="bg1"/>
                </a:solidFill>
              </a:rPr>
              <a:t>, z naložbami, usmerjenimi v </a:t>
            </a:r>
            <a:r>
              <a:rPr lang="sl-SI" b="1" dirty="0">
                <a:solidFill>
                  <a:schemeClr val="accent4">
                    <a:lumMod val="60000"/>
                    <a:lumOff val="40000"/>
                  </a:schemeClr>
                </a:solidFill>
              </a:rPr>
              <a:t>prihodnost </a:t>
            </a:r>
            <a:r>
              <a:rPr lang="sl-SI" dirty="0">
                <a:solidFill>
                  <a:schemeClr val="bg1"/>
                </a:solidFill>
              </a:rPr>
              <a:t>zavedajoč se edinstvenih prednosti, izzivov in potreb regij.</a:t>
            </a:r>
          </a:p>
          <a:p>
            <a:pPr marL="342900" indent="-342900">
              <a:lnSpc>
                <a:spcPts val="2500"/>
              </a:lnSpc>
              <a:buBlip>
                <a:blip r:embed="rId2"/>
              </a:buBlip>
            </a:pPr>
            <a:r>
              <a:rPr lang="sl-SI" dirty="0">
                <a:solidFill>
                  <a:schemeClr val="bg1"/>
                </a:solidFill>
              </a:rPr>
              <a:t>Graditi na boljših institucijah in izboljšanje upravljanja bi moralo biti sestavni del KP. To zahteva </a:t>
            </a:r>
            <a:r>
              <a:rPr lang="sl-SI" b="1" dirty="0">
                <a:solidFill>
                  <a:schemeClr val="accent4">
                    <a:lumMod val="60000"/>
                    <a:lumOff val="40000"/>
                  </a:schemeClr>
                </a:solidFill>
              </a:rPr>
              <a:t>krepitev in </a:t>
            </a:r>
            <a:r>
              <a:rPr lang="sl-SI" b="1" dirty="0" err="1">
                <a:solidFill>
                  <a:schemeClr val="accent4">
                    <a:lumMod val="60000"/>
                    <a:lumOff val="40000"/>
                  </a:schemeClr>
                </a:solidFill>
              </a:rPr>
              <a:t>opolnomočenje</a:t>
            </a:r>
            <a:r>
              <a:rPr lang="sl-SI" b="1" dirty="0">
                <a:solidFill>
                  <a:schemeClr val="accent4">
                    <a:lumMod val="60000"/>
                    <a:lumOff val="40000"/>
                  </a:schemeClr>
                </a:solidFill>
              </a:rPr>
              <a:t> lokalne uprave </a:t>
            </a:r>
            <a:r>
              <a:rPr lang="sl-SI" dirty="0">
                <a:solidFill>
                  <a:schemeClr val="bg1"/>
                </a:solidFill>
              </a:rPr>
              <a:t>in krepiti vključevanje deležnikov, vključno z zainteresiranimi s strani civilne družbe</a:t>
            </a:r>
          </a:p>
          <a:p>
            <a:pPr marL="342900" indent="-342900">
              <a:lnSpc>
                <a:spcPts val="2500"/>
              </a:lnSpc>
              <a:buBlip>
                <a:blip r:embed="rId2"/>
              </a:buBlip>
            </a:pPr>
            <a:r>
              <a:rPr lang="sl-SI" dirty="0">
                <a:solidFill>
                  <a:schemeClr val="bg1"/>
                </a:solidFill>
              </a:rPr>
              <a:t>KP bi morala </a:t>
            </a:r>
            <a:r>
              <a:rPr lang="sl-SI" b="1" dirty="0">
                <a:solidFill>
                  <a:schemeClr val="accent4">
                    <a:lumMod val="60000"/>
                    <a:lumOff val="40000"/>
                  </a:schemeClr>
                </a:solidFill>
              </a:rPr>
              <a:t>okrepiti tudi svoje deljeno upravljanje</a:t>
            </a:r>
            <a:r>
              <a:rPr lang="sl-SI" dirty="0">
                <a:solidFill>
                  <a:schemeClr val="bg1"/>
                </a:solidFill>
              </a:rPr>
              <a:t>. To vključuje podporo načelu partnerstva in krepitev upravljanja na več ravneh, kar je bistvenega pomena. To neguje participativni pristop pri načrtovanju programa, izvajanju in vrednotenju.</a:t>
            </a:r>
          </a:p>
          <a:p>
            <a:pPr marL="342900" indent="-342900">
              <a:lnSpc>
                <a:spcPts val="2500"/>
              </a:lnSpc>
              <a:buBlip>
                <a:blip r:embed="rId2"/>
              </a:buBlip>
            </a:pPr>
            <a:r>
              <a:rPr lang="sl-SI" dirty="0">
                <a:solidFill>
                  <a:schemeClr val="bg1"/>
                </a:solidFill>
              </a:rPr>
              <a:t>KP mora bolj </a:t>
            </a:r>
            <a:r>
              <a:rPr lang="sl-SI" b="1" dirty="0">
                <a:solidFill>
                  <a:schemeClr val="accent4">
                    <a:lumMod val="60000"/>
                    <a:lumOff val="40000"/>
                  </a:schemeClr>
                </a:solidFill>
              </a:rPr>
              <a:t>temeljiti na uspešnosti</a:t>
            </a:r>
            <a:r>
              <a:rPr lang="sl-SI" dirty="0">
                <a:solidFill>
                  <a:schemeClr val="bg1"/>
                </a:solidFill>
              </a:rPr>
              <a:t>, dosegati svoje teritorialne razsežnosti z večjo </a:t>
            </a:r>
            <a:r>
              <a:rPr lang="sl-SI" b="1" dirty="0">
                <a:solidFill>
                  <a:schemeClr val="accent4">
                    <a:lumMod val="60000"/>
                    <a:lumOff val="40000"/>
                  </a:schemeClr>
                </a:solidFill>
              </a:rPr>
              <a:t>osredotočenostjo na rezultate </a:t>
            </a:r>
            <a:r>
              <a:rPr lang="sl-SI" i="1" dirty="0">
                <a:solidFill>
                  <a:schemeClr val="bg1"/>
                </a:solidFill>
              </a:rPr>
              <a:t>(enostavnejši postopki in jasnejša merila).</a:t>
            </a:r>
            <a:endParaRPr lang="sl-SI" dirty="0">
              <a:solidFill>
                <a:schemeClr val="bg1"/>
              </a:solidFill>
            </a:endParaRPr>
          </a:p>
          <a:p>
            <a:pPr marL="342900" indent="-342900">
              <a:lnSpc>
                <a:spcPts val="2500"/>
              </a:lnSpc>
              <a:buBlip>
                <a:blip r:embed="rId2"/>
              </a:buBlip>
            </a:pPr>
            <a:r>
              <a:rPr lang="sl-SI" dirty="0">
                <a:solidFill>
                  <a:schemeClr val="bg1"/>
                </a:solidFill>
              </a:rPr>
              <a:t>KP bi se morala ponovno </a:t>
            </a:r>
            <a:r>
              <a:rPr lang="sl-SI" dirty="0" err="1">
                <a:solidFill>
                  <a:schemeClr val="bg1"/>
                </a:solidFill>
              </a:rPr>
              <a:t>pozicionirati</a:t>
            </a:r>
            <a:r>
              <a:rPr lang="sl-SI" dirty="0">
                <a:solidFill>
                  <a:schemeClr val="bg1"/>
                </a:solidFill>
              </a:rPr>
              <a:t> kot </a:t>
            </a:r>
            <a:r>
              <a:rPr lang="sl-SI" b="1" dirty="0">
                <a:solidFill>
                  <a:schemeClr val="accent4">
                    <a:lumMod val="60000"/>
                    <a:lumOff val="40000"/>
                  </a:schemeClr>
                </a:solidFill>
              </a:rPr>
              <a:t>proaktivna politika</a:t>
            </a:r>
            <a:r>
              <a:rPr lang="sl-SI" dirty="0">
                <a:solidFill>
                  <a:schemeClr val="bg1"/>
                </a:solidFill>
              </a:rPr>
              <a:t>, ne pa tista, ki posreduje, ko je kriza v polnem razmahu.</a:t>
            </a:r>
          </a:p>
        </p:txBody>
      </p:sp>
    </p:spTree>
    <p:extLst>
      <p:ext uri="{BB962C8B-B14F-4D97-AF65-F5344CB8AC3E}">
        <p14:creationId xmlns:p14="http://schemas.microsoft.com/office/powerpoint/2010/main" val="995634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6318FAC9-5E02-A366-EE84-8B99A0773F5B}"/>
              </a:ext>
            </a:extLst>
          </p:cNvPr>
          <p:cNvSpPr txBox="1"/>
          <p:nvPr/>
        </p:nvSpPr>
        <p:spPr>
          <a:xfrm>
            <a:off x="2102824" y="986507"/>
            <a:ext cx="9232285" cy="4902432"/>
          </a:xfrm>
          <a:prstGeom prst="rect">
            <a:avLst/>
          </a:prstGeom>
          <a:noFill/>
        </p:spPr>
        <p:txBody>
          <a:bodyPr wrap="square" rtlCol="0">
            <a:spAutoFit/>
          </a:bodyPr>
          <a:lstStyle/>
          <a:p>
            <a:pPr marL="342900" indent="-342900">
              <a:lnSpc>
                <a:spcPts val="2500"/>
              </a:lnSpc>
              <a:buBlip>
                <a:blip r:embed="rId2"/>
              </a:buBlip>
            </a:pPr>
            <a:r>
              <a:rPr lang="pl-PL" sz="2400">
                <a:solidFill>
                  <a:schemeClr val="bg1"/>
                </a:solidFill>
              </a:rPr>
              <a:t>Politika, ki </a:t>
            </a:r>
            <a:r>
              <a:rPr lang="pl-PL" sz="2400" b="1">
                <a:solidFill>
                  <a:schemeClr val="accent4">
                    <a:lumMod val="60000"/>
                    <a:lumOff val="40000"/>
                  </a:schemeClr>
                </a:solidFill>
              </a:rPr>
              <a:t>povezuje regije </a:t>
            </a:r>
            <a:r>
              <a:rPr lang="pl-PL" sz="2400">
                <a:solidFill>
                  <a:schemeClr val="bg1"/>
                </a:solidFill>
              </a:rPr>
              <a:t>za namene uspešnega</a:t>
            </a:r>
            <a:r>
              <a:rPr lang="sl-SI" sz="2400">
                <a:solidFill>
                  <a:schemeClr val="bg1"/>
                </a:solidFill>
              </a:rPr>
              <a:t>a soočanja z globalnimi naložbami in vrednostnimi verigami za zagotavljanje bolj trajnostnih in odpornih inovacij.</a:t>
            </a:r>
          </a:p>
          <a:p>
            <a:pPr>
              <a:lnSpc>
                <a:spcPts val="2500"/>
              </a:lnSpc>
            </a:pPr>
            <a:endParaRPr lang="sl-SI" sz="2400">
              <a:solidFill>
                <a:schemeClr val="bg1"/>
              </a:solidFill>
            </a:endParaRPr>
          </a:p>
          <a:p>
            <a:pPr marL="342900" indent="-342900">
              <a:lnSpc>
                <a:spcPts val="2500"/>
              </a:lnSpc>
              <a:buBlip>
                <a:blip r:embed="rId2"/>
              </a:buBlip>
            </a:pPr>
            <a:r>
              <a:rPr lang="sl-SI" sz="2400">
                <a:solidFill>
                  <a:schemeClr val="bg1"/>
                </a:solidFill>
              </a:rPr>
              <a:t>Politika, ki </a:t>
            </a:r>
            <a:r>
              <a:rPr lang="sl-SI" sz="2400" b="1">
                <a:solidFill>
                  <a:schemeClr val="accent4">
                    <a:lumMod val="60000"/>
                    <a:lumOff val="40000"/>
                  </a:schemeClr>
                </a:solidFill>
              </a:rPr>
              <a:t>poenostavlja upravne postopke</a:t>
            </a:r>
            <a:r>
              <a:rPr lang="sl-SI" sz="2400">
                <a:solidFill>
                  <a:schemeClr val="bg1"/>
                </a:solidFill>
              </a:rPr>
              <a:t>, zmanjšanje papirologije in sprejema učinkovitejše pristope za poenostavitev procesov in njihovo izboljšanje uporabniku prijazen.</a:t>
            </a:r>
          </a:p>
          <a:p>
            <a:pPr>
              <a:lnSpc>
                <a:spcPts val="2500"/>
              </a:lnSpc>
            </a:pPr>
            <a:endParaRPr lang="sl-SI" sz="2400">
              <a:solidFill>
                <a:schemeClr val="bg1"/>
              </a:solidFill>
            </a:endParaRPr>
          </a:p>
          <a:p>
            <a:pPr marL="342900" indent="-342900">
              <a:lnSpc>
                <a:spcPts val="2500"/>
              </a:lnSpc>
              <a:buBlip>
                <a:blip r:embed="rId2"/>
              </a:buBlip>
            </a:pPr>
            <a:r>
              <a:rPr lang="sl-SI" sz="2400">
                <a:solidFill>
                  <a:schemeClr val="bg1"/>
                </a:solidFill>
              </a:rPr>
              <a:t>Politika, ki ostaja v </a:t>
            </a:r>
            <a:r>
              <a:rPr lang="sl-SI" sz="2400" b="1">
                <a:solidFill>
                  <a:schemeClr val="accent4">
                    <a:lumMod val="60000"/>
                    <a:lumOff val="40000"/>
                  </a:schemeClr>
                </a:solidFill>
              </a:rPr>
              <a:t>osnovi zavezana </a:t>
            </a:r>
            <a:br>
              <a:rPr lang="sl-SI" sz="2400" b="1">
                <a:solidFill>
                  <a:schemeClr val="accent4">
                    <a:lumMod val="60000"/>
                    <a:lumOff val="40000"/>
                  </a:schemeClr>
                </a:solidFill>
              </a:rPr>
            </a:br>
            <a:r>
              <a:rPr lang="sl-SI" sz="2400" b="1">
                <a:solidFill>
                  <a:schemeClr val="accent4">
                    <a:lumMod val="60000"/>
                    <a:lumOff val="40000"/>
                  </a:schemeClr>
                </a:solidFill>
              </a:rPr>
              <a:t>svojemu izvirnemu poslanstvu </a:t>
            </a:r>
            <a:br>
              <a:rPr lang="sl-SI" sz="2400" b="1">
                <a:solidFill>
                  <a:schemeClr val="accent4">
                    <a:lumMod val="60000"/>
                    <a:lumOff val="40000"/>
                  </a:schemeClr>
                </a:solidFill>
              </a:rPr>
            </a:br>
            <a:r>
              <a:rPr lang="sl-SI" sz="2400">
                <a:solidFill>
                  <a:schemeClr val="bg1"/>
                </a:solidFill>
              </a:rPr>
              <a:t>spodbujanja trajnostnega razvoja </a:t>
            </a:r>
            <a:br>
              <a:rPr lang="sl-SI" sz="2400">
                <a:solidFill>
                  <a:schemeClr val="bg1"/>
                </a:solidFill>
              </a:rPr>
            </a:br>
            <a:r>
              <a:rPr lang="sl-SI" sz="2400">
                <a:solidFill>
                  <a:schemeClr val="bg1"/>
                </a:solidFill>
              </a:rPr>
              <a:t>in povečanje konkurenčnosti ob </a:t>
            </a:r>
            <a:br>
              <a:rPr lang="sl-SI" sz="2400">
                <a:solidFill>
                  <a:schemeClr val="bg1"/>
                </a:solidFill>
              </a:rPr>
            </a:br>
            <a:r>
              <a:rPr lang="sl-SI" sz="2400">
                <a:solidFill>
                  <a:schemeClr val="bg1"/>
                </a:solidFill>
              </a:rPr>
              <a:t>ohranjanju prožnosti za reševanje </a:t>
            </a:r>
            <a:br>
              <a:rPr lang="sl-SI" sz="2400">
                <a:solidFill>
                  <a:schemeClr val="bg1"/>
                </a:solidFill>
              </a:rPr>
            </a:br>
            <a:r>
              <a:rPr lang="sl-SI" sz="2400">
                <a:solidFill>
                  <a:schemeClr val="bg1"/>
                </a:solidFill>
              </a:rPr>
              <a:t>nujnih izzivov.</a:t>
            </a:r>
          </a:p>
          <a:p>
            <a:pPr marL="342900" indent="-342900">
              <a:lnSpc>
                <a:spcPts val="2500"/>
              </a:lnSpc>
              <a:buBlip>
                <a:blip r:embed="rId2"/>
              </a:buBlip>
            </a:pPr>
            <a:endParaRPr lang="sl-SI" sz="2400" dirty="0">
              <a:solidFill>
                <a:schemeClr val="bg1"/>
              </a:solidFill>
            </a:endParaRPr>
          </a:p>
        </p:txBody>
      </p:sp>
      <p:pic>
        <p:nvPicPr>
          <p:cNvPr id="2050" name="Picture 2" descr="EU Week of Regions and Cities | UNaLab">
            <a:extLst>
              <a:ext uri="{FF2B5EF4-FFF2-40B4-BE49-F238E27FC236}">
                <a16:creationId xmlns:a16="http://schemas.microsoft.com/office/drawing/2014/main" id="{F03407CA-DC77-82DC-463B-F87BE53C546B}"/>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5269" t="7018" r="10959" b="15023"/>
          <a:stretch/>
        </p:blipFill>
        <p:spPr bwMode="auto">
          <a:xfrm>
            <a:off x="7070472" y="4239140"/>
            <a:ext cx="5115464" cy="261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302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6382B9A8-954E-2BCA-A30A-F13FD39DC191}"/>
              </a:ext>
            </a:extLst>
          </p:cNvPr>
          <p:cNvPicPr>
            <a:picLocks noChangeAspect="1"/>
          </p:cNvPicPr>
          <p:nvPr/>
        </p:nvPicPr>
        <p:blipFill rotWithShape="1">
          <a:blip r:embed="rId2"/>
          <a:srcRect l="34872" t="24019" r="11908" b="17201"/>
          <a:stretch/>
        </p:blipFill>
        <p:spPr>
          <a:xfrm>
            <a:off x="2099734" y="535946"/>
            <a:ext cx="9234310" cy="5737014"/>
          </a:xfrm>
          <a:prstGeom prst="rect">
            <a:avLst/>
          </a:prstGeom>
        </p:spPr>
      </p:pic>
    </p:spTree>
    <p:extLst>
      <p:ext uri="{BB962C8B-B14F-4D97-AF65-F5344CB8AC3E}">
        <p14:creationId xmlns:p14="http://schemas.microsoft.com/office/powerpoint/2010/main" val="4252826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091622" y="365125"/>
            <a:ext cx="9262178" cy="1325563"/>
          </a:xfrm>
        </p:spPr>
        <p:txBody>
          <a:bodyPr/>
          <a:lstStyle/>
          <a:p>
            <a:r>
              <a:rPr lang="sl-SI" dirty="0" smtClean="0">
                <a:solidFill>
                  <a:schemeClr val="bg1"/>
                </a:solidFill>
              </a:rPr>
              <a:t>KP in Slovenija </a:t>
            </a:r>
            <a:endParaRPr lang="sl-SI" dirty="0">
              <a:solidFill>
                <a:schemeClr val="bg1"/>
              </a:solidFill>
            </a:endParaRPr>
          </a:p>
        </p:txBody>
      </p:sp>
      <p:sp>
        <p:nvSpPr>
          <p:cNvPr id="3" name="Označba mesta vsebine 2"/>
          <p:cNvSpPr>
            <a:spLocks noGrp="1"/>
          </p:cNvSpPr>
          <p:nvPr>
            <p:ph idx="1"/>
          </p:nvPr>
        </p:nvSpPr>
        <p:spPr>
          <a:xfrm>
            <a:off x="1921882" y="1825625"/>
            <a:ext cx="9431917" cy="4351338"/>
          </a:xfrm>
        </p:spPr>
        <p:txBody>
          <a:bodyPr>
            <a:normAutofit fontScale="92500"/>
          </a:bodyPr>
          <a:lstStyle/>
          <a:p>
            <a:r>
              <a:rPr lang="sl-SI" dirty="0">
                <a:solidFill>
                  <a:schemeClr val="bg1"/>
                </a:solidFill>
              </a:rPr>
              <a:t>60 mil. državljanov živi v regijah v razvojni pasti, ki stagnirajo, </a:t>
            </a:r>
            <a:r>
              <a:rPr lang="sl-SI" dirty="0" smtClean="0">
                <a:solidFill>
                  <a:schemeClr val="bg1"/>
                </a:solidFill>
              </a:rPr>
              <a:t>v Sloveniji izpostavljana </a:t>
            </a:r>
            <a:r>
              <a:rPr lang="sl-SI" dirty="0">
                <a:solidFill>
                  <a:schemeClr val="bg1"/>
                </a:solidFill>
              </a:rPr>
              <a:t>Zasavska </a:t>
            </a:r>
            <a:r>
              <a:rPr lang="sl-SI" dirty="0" smtClean="0">
                <a:solidFill>
                  <a:schemeClr val="bg1"/>
                </a:solidFill>
              </a:rPr>
              <a:t>regija,</a:t>
            </a:r>
          </a:p>
          <a:p>
            <a:r>
              <a:rPr lang="sl-SI" dirty="0" smtClean="0">
                <a:solidFill>
                  <a:schemeClr val="bg1"/>
                </a:solidFill>
              </a:rPr>
              <a:t>KP bi morala biti bolj prilagojena potrebam lokalnih skupnosti, to upoštevati tudi pri pogajanjih na evropski ravni</a:t>
            </a:r>
          </a:p>
          <a:p>
            <a:r>
              <a:rPr lang="sl-SI" dirty="0" smtClean="0">
                <a:solidFill>
                  <a:schemeClr val="bg1"/>
                </a:solidFill>
              </a:rPr>
              <a:t>Dogovor za razvoj regij, </a:t>
            </a:r>
            <a:r>
              <a:rPr lang="sl-SI" dirty="0" err="1" smtClean="0">
                <a:solidFill>
                  <a:schemeClr val="bg1"/>
                </a:solidFill>
              </a:rPr>
              <a:t>Interreg</a:t>
            </a:r>
            <a:r>
              <a:rPr lang="sl-SI" dirty="0" smtClean="0">
                <a:solidFill>
                  <a:schemeClr val="bg1"/>
                </a:solidFill>
              </a:rPr>
              <a:t> projekti, LAS, Načrt za okrevanje in odpornost, viri z naslova učinkovite rabe energije… </a:t>
            </a:r>
          </a:p>
          <a:p>
            <a:r>
              <a:rPr lang="sl-SI" dirty="0" smtClean="0">
                <a:solidFill>
                  <a:schemeClr val="bg1"/>
                </a:solidFill>
              </a:rPr>
              <a:t>Sklad za pravični prehod (SAŠA regija, Zasavje); mnenja tudi na COR</a:t>
            </a:r>
          </a:p>
          <a:p>
            <a:r>
              <a:rPr lang="sl-SI" dirty="0" smtClean="0">
                <a:solidFill>
                  <a:schemeClr val="bg1"/>
                </a:solidFill>
              </a:rPr>
              <a:t>KP ne more biti nadomestek za projekte, ki bi jih morala financirati lokalna skupnost oz. država kot osnovno nalogo</a:t>
            </a:r>
            <a:endParaRPr lang="sl-SI" dirty="0">
              <a:solidFill>
                <a:schemeClr val="bg1"/>
              </a:solidFill>
            </a:endParaRPr>
          </a:p>
        </p:txBody>
      </p:sp>
    </p:spTree>
    <p:extLst>
      <p:ext uri="{BB962C8B-B14F-4D97-AF65-F5344CB8AC3E}">
        <p14:creationId xmlns:p14="http://schemas.microsoft.com/office/powerpoint/2010/main" val="745847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08541F95-4A5F-165F-BF35-B7DAD4D60EB0}"/>
              </a:ext>
            </a:extLst>
          </p:cNvPr>
          <p:cNvSpPr txBox="1"/>
          <p:nvPr/>
        </p:nvSpPr>
        <p:spPr>
          <a:xfrm>
            <a:off x="6186631" y="1247431"/>
            <a:ext cx="5313600" cy="4062651"/>
          </a:xfrm>
          <a:prstGeom prst="rect">
            <a:avLst/>
          </a:prstGeom>
          <a:noFill/>
        </p:spPr>
        <p:txBody>
          <a:bodyPr wrap="square" rtlCol="0">
            <a:spAutoFit/>
          </a:bodyPr>
          <a:lstStyle/>
          <a:p>
            <a:pPr algn="ctr"/>
            <a:r>
              <a:rPr lang="sl-SI" sz="2000" i="1" dirty="0">
                <a:solidFill>
                  <a:schemeClr val="accent4">
                    <a:lumMod val="60000"/>
                    <a:lumOff val="40000"/>
                  </a:schemeClr>
                </a:solidFill>
              </a:rPr>
              <a:t>„Ko se podajamo na to pot proti bolj združeni in odporni Evropski uniji to poročilo jasno priča o naslednjem: Kohezijska politika in načelo kohezije ostajata relevantna kot še nikoli prej; za evropsko solidarnost, za blaginjo in za prihodnost, ki ne dopusti, da se katerokoli mesto čuti pozabljeno. </a:t>
            </a:r>
            <a:endParaRPr lang="sl-SI" sz="2000" i="1" dirty="0" smtClean="0">
              <a:solidFill>
                <a:schemeClr val="accent4">
                  <a:lumMod val="60000"/>
                  <a:lumOff val="40000"/>
                </a:schemeClr>
              </a:solidFill>
            </a:endParaRPr>
          </a:p>
          <a:p>
            <a:pPr algn="ctr"/>
            <a:endParaRPr lang="sl-SI" sz="2000" i="1" dirty="0">
              <a:solidFill>
                <a:schemeClr val="accent4">
                  <a:lumMod val="60000"/>
                  <a:lumOff val="40000"/>
                </a:schemeClr>
              </a:solidFill>
            </a:endParaRPr>
          </a:p>
          <a:p>
            <a:pPr algn="ctr"/>
            <a:r>
              <a:rPr lang="sl-SI" sz="2000" i="1" dirty="0" smtClean="0">
                <a:solidFill>
                  <a:schemeClr val="accent4">
                    <a:lumMod val="60000"/>
                    <a:lumOff val="40000"/>
                  </a:schemeClr>
                </a:solidFill>
              </a:rPr>
              <a:t>Povedano </a:t>
            </a:r>
            <a:r>
              <a:rPr lang="sl-SI" sz="2000" i="1" dirty="0">
                <a:solidFill>
                  <a:schemeClr val="accent4">
                    <a:lumMod val="60000"/>
                    <a:lumOff val="40000"/>
                  </a:schemeClr>
                </a:solidFill>
              </a:rPr>
              <a:t>krajše: kohezijska politika si prizadeva za skupne vrednote, ki vodijo Evropsko unijo in njene ustanove že skoraj sedemdeset let.“ </a:t>
            </a:r>
          </a:p>
          <a:p>
            <a:pPr algn="ctr"/>
            <a:endParaRPr lang="sl-SI" sz="2000" dirty="0"/>
          </a:p>
          <a:p>
            <a:pPr algn="ctr"/>
            <a:r>
              <a:rPr lang="sl-SI" sz="2000" b="1" dirty="0">
                <a:solidFill>
                  <a:schemeClr val="accent4">
                    <a:lumMod val="60000"/>
                    <a:lumOff val="40000"/>
                  </a:schemeClr>
                </a:solidFill>
              </a:rPr>
              <a:t>Elisa </a:t>
            </a:r>
            <a:r>
              <a:rPr lang="sl-SI" sz="2000" b="1" dirty="0" err="1">
                <a:solidFill>
                  <a:schemeClr val="accent4">
                    <a:lumMod val="60000"/>
                    <a:lumOff val="40000"/>
                  </a:schemeClr>
                </a:solidFill>
              </a:rPr>
              <a:t>Ferreira</a:t>
            </a:r>
            <a:r>
              <a:rPr lang="sl-SI" sz="2000" b="1" dirty="0">
                <a:solidFill>
                  <a:schemeClr val="accent4">
                    <a:lumMod val="60000"/>
                    <a:lumOff val="40000"/>
                  </a:schemeClr>
                </a:solidFill>
              </a:rPr>
              <a:t> </a:t>
            </a:r>
          </a:p>
          <a:p>
            <a:pPr algn="ctr"/>
            <a:r>
              <a:rPr lang="sl-SI" b="1" dirty="0">
                <a:solidFill>
                  <a:schemeClr val="accent4">
                    <a:lumMod val="60000"/>
                    <a:lumOff val="40000"/>
                  </a:schemeClr>
                </a:solidFill>
              </a:rPr>
              <a:t>Evropska komisarka za kohezijo in reforme</a:t>
            </a:r>
          </a:p>
        </p:txBody>
      </p:sp>
      <p:pic>
        <p:nvPicPr>
          <p:cNvPr id="4" name="Slika 3">
            <a:extLst>
              <a:ext uri="{FF2B5EF4-FFF2-40B4-BE49-F238E27FC236}">
                <a16:creationId xmlns:a16="http://schemas.microsoft.com/office/drawing/2014/main" id="{013DD8AF-DC3A-B84F-3F97-9598A17B4D6B}"/>
              </a:ext>
            </a:extLst>
          </p:cNvPr>
          <p:cNvPicPr>
            <a:picLocks noChangeAspect="1"/>
          </p:cNvPicPr>
          <p:nvPr/>
        </p:nvPicPr>
        <p:blipFill rotWithShape="1">
          <a:blip r:embed="rId2"/>
          <a:srcRect l="34601" t="16731" r="21817" b="19370"/>
          <a:stretch/>
        </p:blipFill>
        <p:spPr>
          <a:xfrm>
            <a:off x="2389536" y="1904724"/>
            <a:ext cx="3217323" cy="2653383"/>
          </a:xfrm>
          <a:prstGeom prst="rect">
            <a:avLst/>
          </a:prstGeom>
        </p:spPr>
      </p:pic>
    </p:spTree>
    <p:extLst>
      <p:ext uri="{BB962C8B-B14F-4D97-AF65-F5344CB8AC3E}">
        <p14:creationId xmlns:p14="http://schemas.microsoft.com/office/powerpoint/2010/main" val="602011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D2C0BF5-3DEF-A09C-5C32-BE024B79A934}"/>
              </a:ext>
            </a:extLst>
          </p:cNvPr>
          <p:cNvPicPr>
            <a:picLocks noChangeAspect="1"/>
          </p:cNvPicPr>
          <p:nvPr/>
        </p:nvPicPr>
        <p:blipFill>
          <a:blip r:embed="rId2"/>
          <a:stretch>
            <a:fillRect/>
          </a:stretch>
        </p:blipFill>
        <p:spPr>
          <a:xfrm>
            <a:off x="0" y="0"/>
            <a:ext cx="12192000" cy="6858000"/>
          </a:xfrm>
          <a:prstGeom prst="rect">
            <a:avLst/>
          </a:prstGeom>
        </p:spPr>
      </p:pic>
      <p:sp>
        <p:nvSpPr>
          <p:cNvPr id="4" name="PoljeZBesedilom 3">
            <a:extLst>
              <a:ext uri="{FF2B5EF4-FFF2-40B4-BE49-F238E27FC236}">
                <a16:creationId xmlns:a16="http://schemas.microsoft.com/office/drawing/2014/main" id="{4FA25713-E594-1710-F6CC-60D1203EDE1B}"/>
              </a:ext>
            </a:extLst>
          </p:cNvPr>
          <p:cNvSpPr txBox="1"/>
          <p:nvPr/>
        </p:nvSpPr>
        <p:spPr>
          <a:xfrm>
            <a:off x="2220641" y="874455"/>
            <a:ext cx="4974099" cy="4401205"/>
          </a:xfrm>
          <a:prstGeom prst="rect">
            <a:avLst/>
          </a:prstGeom>
          <a:noFill/>
        </p:spPr>
        <p:txBody>
          <a:bodyPr wrap="square" rtlCol="0">
            <a:spAutoFit/>
          </a:bodyPr>
          <a:lstStyle/>
          <a:p>
            <a:r>
              <a:rPr lang="sl-SI" sz="4000" b="1" dirty="0">
                <a:solidFill>
                  <a:schemeClr val="accent4">
                    <a:lumMod val="60000"/>
                    <a:lumOff val="40000"/>
                  </a:schemeClr>
                </a:solidFill>
                <a:ea typeface="Open Sans" panose="020B0606030504020204" pitchFamily="34" charset="0"/>
                <a:cs typeface="Open Sans" panose="020B0606030504020204" pitchFamily="34" charset="0"/>
              </a:rPr>
              <a:t>PREDSTAVITEV PRIPOROČIL </a:t>
            </a:r>
          </a:p>
          <a:p>
            <a:r>
              <a:rPr lang="sl-SI" sz="4000" b="1" dirty="0">
                <a:solidFill>
                  <a:schemeClr val="accent4">
                    <a:lumMod val="60000"/>
                    <a:lumOff val="40000"/>
                  </a:schemeClr>
                </a:solidFill>
                <a:ea typeface="Open Sans" panose="020B0606030504020204" pitchFamily="34" charset="0"/>
                <a:cs typeface="Open Sans" panose="020B0606030504020204" pitchFamily="34" charset="0"/>
              </a:rPr>
              <a:t>SKUPINE STROKOVNJAKOV NA </a:t>
            </a:r>
          </a:p>
          <a:p>
            <a:r>
              <a:rPr lang="sl-SI" sz="4000" b="1" dirty="0">
                <a:solidFill>
                  <a:schemeClr val="accent4">
                    <a:lumMod val="60000"/>
                    <a:lumOff val="40000"/>
                  </a:schemeClr>
                </a:solidFill>
                <a:ea typeface="Open Sans" panose="020B0606030504020204" pitchFamily="34" charset="0"/>
                <a:cs typeface="Open Sans" panose="020B0606030504020204" pitchFamily="34" charset="0"/>
              </a:rPr>
              <a:t>VISOKI RAVNI ZA PRIHODNOST </a:t>
            </a:r>
          </a:p>
          <a:p>
            <a:r>
              <a:rPr lang="sl-SI" sz="4000" b="1" dirty="0">
                <a:solidFill>
                  <a:schemeClr val="accent4">
                    <a:lumMod val="60000"/>
                    <a:lumOff val="40000"/>
                  </a:schemeClr>
                </a:solidFill>
                <a:ea typeface="Open Sans" panose="020B0606030504020204" pitchFamily="34" charset="0"/>
                <a:cs typeface="Open Sans" panose="020B0606030504020204" pitchFamily="34" charset="0"/>
              </a:rPr>
              <a:t>KOHEZIJSKE POLITIKE</a:t>
            </a:r>
            <a:endParaRPr lang="sl-SI" sz="3200" b="1" dirty="0">
              <a:solidFill>
                <a:schemeClr val="accent4">
                  <a:lumMod val="60000"/>
                  <a:lumOff val="40000"/>
                </a:schemeClr>
              </a:solidFill>
            </a:endParaRPr>
          </a:p>
        </p:txBody>
      </p:sp>
      <p:sp>
        <p:nvSpPr>
          <p:cNvPr id="5" name="PoljeZBesedilom 4">
            <a:extLst>
              <a:ext uri="{FF2B5EF4-FFF2-40B4-BE49-F238E27FC236}">
                <a16:creationId xmlns:a16="http://schemas.microsoft.com/office/drawing/2014/main" id="{06B07E22-B1AF-F3D9-8399-D98C528B2075}"/>
              </a:ext>
            </a:extLst>
          </p:cNvPr>
          <p:cNvSpPr txBox="1"/>
          <p:nvPr/>
        </p:nvSpPr>
        <p:spPr>
          <a:xfrm>
            <a:off x="2389306" y="5558999"/>
            <a:ext cx="4142904" cy="338554"/>
          </a:xfrm>
          <a:prstGeom prst="rect">
            <a:avLst/>
          </a:prstGeom>
          <a:noFill/>
        </p:spPr>
        <p:txBody>
          <a:bodyPr wrap="square" rtlCol="0">
            <a:spAutoFit/>
          </a:bodyPr>
          <a:lstStyle/>
          <a:p>
            <a:r>
              <a:rPr lang="sl-SI" sz="1600" b="1" i="1" dirty="0">
                <a:solidFill>
                  <a:schemeClr val="bg1"/>
                </a:solidFill>
              </a:rPr>
              <a:t>Jasna Gabrič </a:t>
            </a:r>
            <a:r>
              <a:rPr lang="sl-SI" sz="1600" i="1" dirty="0">
                <a:solidFill>
                  <a:schemeClr val="bg1"/>
                </a:solidFill>
              </a:rPr>
              <a:t> članica skupine </a:t>
            </a:r>
            <a:r>
              <a:rPr lang="sl-SI" sz="1600" i="1" dirty="0" smtClean="0">
                <a:solidFill>
                  <a:schemeClr val="bg1"/>
                </a:solidFill>
              </a:rPr>
              <a:t>strokovnjakov</a:t>
            </a:r>
            <a:endParaRPr lang="sl-SI" sz="1600" i="1" dirty="0">
              <a:solidFill>
                <a:schemeClr val="bg1"/>
              </a:solidFill>
            </a:endParaRPr>
          </a:p>
        </p:txBody>
      </p:sp>
      <p:pic>
        <p:nvPicPr>
          <p:cNvPr id="6" name="Slika 5"/>
          <p:cNvPicPr>
            <a:picLocks noChangeAspect="1"/>
          </p:cNvPicPr>
          <p:nvPr/>
        </p:nvPicPr>
        <p:blipFill>
          <a:blip r:embed="rId3"/>
          <a:stretch>
            <a:fillRect/>
          </a:stretch>
        </p:blipFill>
        <p:spPr>
          <a:xfrm>
            <a:off x="7429664" y="0"/>
            <a:ext cx="4840644" cy="6840305"/>
          </a:xfrm>
          <a:prstGeom prst="rect">
            <a:avLst/>
          </a:prstGeom>
        </p:spPr>
      </p:pic>
    </p:spTree>
    <p:extLst>
      <p:ext uri="{BB962C8B-B14F-4D97-AF65-F5344CB8AC3E}">
        <p14:creationId xmlns:p14="http://schemas.microsoft.com/office/powerpoint/2010/main" val="2870265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jeZBesedilom 5">
            <a:extLst>
              <a:ext uri="{FF2B5EF4-FFF2-40B4-BE49-F238E27FC236}">
                <a16:creationId xmlns:a16="http://schemas.microsoft.com/office/drawing/2014/main" id="{96598186-6F38-43AD-C2B9-C1C93D53E277}"/>
              </a:ext>
            </a:extLst>
          </p:cNvPr>
          <p:cNvSpPr txBox="1"/>
          <p:nvPr/>
        </p:nvSpPr>
        <p:spPr>
          <a:xfrm>
            <a:off x="2336801" y="779828"/>
            <a:ext cx="4228786" cy="830997"/>
          </a:xfrm>
          <a:prstGeom prst="rect">
            <a:avLst/>
          </a:prstGeom>
          <a:noFill/>
        </p:spPr>
        <p:txBody>
          <a:bodyPr wrap="none" rtlCol="0">
            <a:spAutoFit/>
          </a:bodyPr>
          <a:lstStyle/>
          <a:p>
            <a:r>
              <a:rPr lang="sl-SI" sz="4800" b="1" dirty="0">
                <a:solidFill>
                  <a:srgbClr val="EDBA3B"/>
                </a:solidFill>
                <a:latin typeface="+mj-lt"/>
              </a:rPr>
              <a:t>O DELU SKUPINE</a:t>
            </a:r>
          </a:p>
        </p:txBody>
      </p:sp>
      <p:sp>
        <p:nvSpPr>
          <p:cNvPr id="7" name="PoljeZBesedilom 6">
            <a:extLst>
              <a:ext uri="{FF2B5EF4-FFF2-40B4-BE49-F238E27FC236}">
                <a16:creationId xmlns:a16="http://schemas.microsoft.com/office/drawing/2014/main" id="{AFCAE759-3DDB-4345-4269-92AFA2B91A0C}"/>
              </a:ext>
            </a:extLst>
          </p:cNvPr>
          <p:cNvSpPr txBox="1"/>
          <p:nvPr/>
        </p:nvSpPr>
        <p:spPr>
          <a:xfrm>
            <a:off x="2336801" y="1723714"/>
            <a:ext cx="9240800" cy="5324535"/>
          </a:xfrm>
          <a:prstGeom prst="rect">
            <a:avLst/>
          </a:prstGeom>
          <a:noFill/>
        </p:spPr>
        <p:txBody>
          <a:bodyPr wrap="square" rtlCol="0">
            <a:spAutoFit/>
          </a:bodyPr>
          <a:lstStyle/>
          <a:p>
            <a:pPr marL="285750" indent="-285750">
              <a:buBlip>
                <a:blip r:embed="rId2"/>
              </a:buBlip>
            </a:pPr>
            <a:r>
              <a:rPr lang="sl-SI" sz="2000" b="1" dirty="0">
                <a:solidFill>
                  <a:schemeClr val="bg1"/>
                </a:solidFill>
              </a:rPr>
              <a:t>prvo srečanje 31. 1. 2023, zadnje srečanje 14. 12. 2023, skupaj </a:t>
            </a:r>
            <a:r>
              <a:rPr lang="sl-SI" sz="2000" b="1" dirty="0" smtClean="0">
                <a:solidFill>
                  <a:schemeClr val="bg1"/>
                </a:solidFill>
              </a:rPr>
              <a:t>10 </a:t>
            </a:r>
            <a:r>
              <a:rPr lang="sl-SI" sz="2000" b="1" dirty="0">
                <a:solidFill>
                  <a:schemeClr val="bg1"/>
                </a:solidFill>
              </a:rPr>
              <a:t>srečanj </a:t>
            </a:r>
          </a:p>
          <a:p>
            <a:endParaRPr lang="sl-SI" sz="2000" b="1" dirty="0">
              <a:solidFill>
                <a:schemeClr val="bg1"/>
              </a:solidFill>
            </a:endParaRPr>
          </a:p>
          <a:p>
            <a:pPr marL="285750" indent="-285750">
              <a:buBlip>
                <a:blip r:embed="rId2"/>
              </a:buBlip>
            </a:pPr>
            <a:r>
              <a:rPr lang="sl-SI" sz="2000" b="1" dirty="0">
                <a:solidFill>
                  <a:schemeClr val="bg1"/>
                </a:solidFill>
              </a:rPr>
              <a:t>Člani skupine: </a:t>
            </a:r>
            <a:r>
              <a:rPr lang="sl-SI" sz="2000" b="1" dirty="0" err="1">
                <a:solidFill>
                  <a:schemeClr val="bg1"/>
                </a:solidFill>
              </a:rPr>
              <a:t>Andrés</a:t>
            </a:r>
            <a:r>
              <a:rPr lang="sl-SI" sz="2000" b="1" dirty="0">
                <a:solidFill>
                  <a:schemeClr val="bg1"/>
                </a:solidFill>
              </a:rPr>
              <a:t> Rodríguez-Pose (predsednik), </a:t>
            </a:r>
            <a:r>
              <a:rPr lang="sl-SI" sz="2000" b="1" dirty="0" err="1">
                <a:solidFill>
                  <a:schemeClr val="bg1"/>
                </a:solidFill>
              </a:rPr>
              <a:t>László</a:t>
            </a:r>
            <a:r>
              <a:rPr lang="sl-SI" sz="2000" b="1" dirty="0">
                <a:solidFill>
                  <a:schemeClr val="bg1"/>
                </a:solidFill>
              </a:rPr>
              <a:t> Andor, John </a:t>
            </a:r>
            <a:r>
              <a:rPr lang="sl-SI" sz="2000" b="1" dirty="0" err="1">
                <a:solidFill>
                  <a:schemeClr val="bg1"/>
                </a:solidFill>
              </a:rPr>
              <a:t>Bachtler</a:t>
            </a:r>
            <a:r>
              <a:rPr lang="sl-SI" sz="2000" b="1" dirty="0">
                <a:solidFill>
                  <a:schemeClr val="bg1"/>
                </a:solidFill>
              </a:rPr>
              <a:t>, </a:t>
            </a:r>
            <a:r>
              <a:rPr lang="sl-SI" sz="2000" b="1" dirty="0" err="1">
                <a:solidFill>
                  <a:schemeClr val="bg1"/>
                </a:solidFill>
              </a:rPr>
              <a:t>Pervenche</a:t>
            </a:r>
            <a:r>
              <a:rPr lang="sl-SI" sz="2000" b="1" dirty="0">
                <a:solidFill>
                  <a:schemeClr val="bg1"/>
                </a:solidFill>
              </a:rPr>
              <a:t> </a:t>
            </a:r>
            <a:r>
              <a:rPr lang="sl-SI" sz="2000" b="1" dirty="0" err="1">
                <a:solidFill>
                  <a:schemeClr val="bg1"/>
                </a:solidFill>
              </a:rPr>
              <a:t>Berès</a:t>
            </a:r>
            <a:r>
              <a:rPr lang="sl-SI" sz="2000" b="1" dirty="0">
                <a:solidFill>
                  <a:schemeClr val="bg1"/>
                </a:solidFill>
              </a:rPr>
              <a:t>, Riccardo </a:t>
            </a:r>
            <a:r>
              <a:rPr lang="sl-SI" sz="2000" b="1" dirty="0" err="1">
                <a:solidFill>
                  <a:schemeClr val="bg1"/>
                </a:solidFill>
              </a:rPr>
              <a:t>Crescenzi</a:t>
            </a:r>
            <a:r>
              <a:rPr lang="sl-SI" sz="2000" b="1" dirty="0">
                <a:solidFill>
                  <a:schemeClr val="bg1"/>
                </a:solidFill>
              </a:rPr>
              <a:t>, Aleksandra </a:t>
            </a:r>
            <a:r>
              <a:rPr lang="sl-SI" sz="2000" b="1" dirty="0" err="1">
                <a:solidFill>
                  <a:schemeClr val="bg1"/>
                </a:solidFill>
              </a:rPr>
              <a:t>Dulkiewicz</a:t>
            </a:r>
            <a:r>
              <a:rPr lang="sl-SI" sz="2000" b="1" dirty="0">
                <a:solidFill>
                  <a:schemeClr val="bg1"/>
                </a:solidFill>
              </a:rPr>
              <a:t>, </a:t>
            </a:r>
            <a:r>
              <a:rPr lang="sl-SI" sz="2000" b="1" dirty="0" err="1">
                <a:solidFill>
                  <a:schemeClr val="bg1"/>
                </a:solidFill>
              </a:rPr>
              <a:t>Alva</a:t>
            </a:r>
            <a:r>
              <a:rPr lang="sl-SI" sz="2000" b="1" dirty="0">
                <a:solidFill>
                  <a:schemeClr val="bg1"/>
                </a:solidFill>
              </a:rPr>
              <a:t> </a:t>
            </a:r>
            <a:r>
              <a:rPr lang="sl-SI" sz="2000" b="1" dirty="0" err="1">
                <a:solidFill>
                  <a:schemeClr val="bg1"/>
                </a:solidFill>
              </a:rPr>
              <a:t>Finn</a:t>
            </a:r>
            <a:r>
              <a:rPr lang="sl-SI" sz="2000" b="1" dirty="0">
                <a:solidFill>
                  <a:schemeClr val="bg1"/>
                </a:solidFill>
              </a:rPr>
              <a:t>, Jasna Gabrič, Rodi </a:t>
            </a:r>
            <a:r>
              <a:rPr lang="sl-SI" sz="2000" b="1" dirty="0" err="1">
                <a:solidFill>
                  <a:schemeClr val="bg1"/>
                </a:solidFill>
              </a:rPr>
              <a:t>Kratsa</a:t>
            </a:r>
            <a:r>
              <a:rPr lang="sl-SI" sz="2000" b="1" dirty="0">
                <a:solidFill>
                  <a:schemeClr val="bg1"/>
                </a:solidFill>
              </a:rPr>
              <a:t>, </a:t>
            </a:r>
            <a:r>
              <a:rPr lang="sl-SI" sz="2000" b="1" dirty="0" err="1">
                <a:solidFill>
                  <a:schemeClr val="bg1"/>
                </a:solidFill>
              </a:rPr>
              <a:t>Constanze</a:t>
            </a:r>
            <a:r>
              <a:rPr lang="sl-SI" sz="2000" b="1" dirty="0">
                <a:solidFill>
                  <a:schemeClr val="bg1"/>
                </a:solidFill>
              </a:rPr>
              <a:t> </a:t>
            </a:r>
            <a:r>
              <a:rPr lang="sl-SI" sz="2000" b="1" dirty="0" err="1">
                <a:solidFill>
                  <a:schemeClr val="bg1"/>
                </a:solidFill>
              </a:rPr>
              <a:t>Krehl</a:t>
            </a:r>
            <a:r>
              <a:rPr lang="sl-SI" sz="2000" b="1" dirty="0">
                <a:solidFill>
                  <a:schemeClr val="bg1"/>
                </a:solidFill>
              </a:rPr>
              <a:t>, Karl-</a:t>
            </a:r>
            <a:r>
              <a:rPr lang="sl-SI" sz="2000" b="1" dirty="0" err="1">
                <a:solidFill>
                  <a:schemeClr val="bg1"/>
                </a:solidFill>
              </a:rPr>
              <a:t>Heinz</a:t>
            </a:r>
            <a:r>
              <a:rPr lang="sl-SI" sz="2000" b="1" dirty="0">
                <a:solidFill>
                  <a:schemeClr val="bg1"/>
                </a:solidFill>
              </a:rPr>
              <a:t> </a:t>
            </a:r>
            <a:r>
              <a:rPr lang="sl-SI" sz="2000" b="1" dirty="0" err="1">
                <a:solidFill>
                  <a:schemeClr val="bg1"/>
                </a:solidFill>
              </a:rPr>
              <a:t>Lambertz</a:t>
            </a:r>
            <a:r>
              <a:rPr lang="sl-SI" sz="2000" b="1" dirty="0">
                <a:solidFill>
                  <a:schemeClr val="bg1"/>
                </a:solidFill>
              </a:rPr>
              <a:t>, </a:t>
            </a:r>
            <a:r>
              <a:rPr lang="sl-SI" sz="2000" b="1" dirty="0" err="1">
                <a:solidFill>
                  <a:schemeClr val="bg1"/>
                </a:solidFill>
              </a:rPr>
              <a:t>Joaquim</a:t>
            </a:r>
            <a:r>
              <a:rPr lang="sl-SI" sz="2000" b="1" dirty="0">
                <a:solidFill>
                  <a:schemeClr val="bg1"/>
                </a:solidFill>
              </a:rPr>
              <a:t> </a:t>
            </a:r>
            <a:r>
              <a:rPr lang="sl-SI" sz="2000" b="1" dirty="0" err="1">
                <a:solidFill>
                  <a:schemeClr val="bg1"/>
                </a:solidFill>
              </a:rPr>
              <a:t>Oliveira</a:t>
            </a:r>
            <a:r>
              <a:rPr lang="sl-SI" sz="2000" b="1" dirty="0">
                <a:solidFill>
                  <a:schemeClr val="bg1"/>
                </a:solidFill>
              </a:rPr>
              <a:t> </a:t>
            </a:r>
            <a:r>
              <a:rPr lang="sl-SI" sz="2000" b="1" dirty="0" err="1">
                <a:solidFill>
                  <a:schemeClr val="bg1"/>
                </a:solidFill>
              </a:rPr>
              <a:t>Martins</a:t>
            </a:r>
            <a:r>
              <a:rPr lang="sl-SI" sz="2000" b="1" dirty="0">
                <a:solidFill>
                  <a:schemeClr val="bg1"/>
                </a:solidFill>
              </a:rPr>
              <a:t>, </a:t>
            </a:r>
            <a:r>
              <a:rPr lang="sl-SI" sz="2000" b="1" dirty="0" err="1">
                <a:solidFill>
                  <a:schemeClr val="bg1"/>
                </a:solidFill>
              </a:rPr>
              <a:t>Petr</a:t>
            </a:r>
            <a:r>
              <a:rPr lang="sl-SI" sz="2000" b="1" dirty="0">
                <a:solidFill>
                  <a:schemeClr val="bg1"/>
                </a:solidFill>
              </a:rPr>
              <a:t> Osvald, </a:t>
            </a:r>
            <a:r>
              <a:rPr lang="sl-SI" sz="2000" b="1" dirty="0" err="1">
                <a:solidFill>
                  <a:schemeClr val="bg1"/>
                </a:solidFill>
              </a:rPr>
              <a:t>Enrico</a:t>
            </a:r>
            <a:r>
              <a:rPr lang="sl-SI" sz="2000" b="1" dirty="0">
                <a:solidFill>
                  <a:schemeClr val="bg1"/>
                </a:solidFill>
              </a:rPr>
              <a:t> Rossi, </a:t>
            </a:r>
            <a:r>
              <a:rPr lang="sl-SI" sz="2000" b="1" dirty="0" err="1">
                <a:solidFill>
                  <a:schemeClr val="bg1"/>
                </a:solidFill>
              </a:rPr>
              <a:t>Zornitsa</a:t>
            </a:r>
            <a:r>
              <a:rPr lang="sl-SI" sz="2000" b="1" dirty="0">
                <a:solidFill>
                  <a:schemeClr val="bg1"/>
                </a:solidFill>
              </a:rPr>
              <a:t> </a:t>
            </a:r>
            <a:r>
              <a:rPr lang="sl-SI" sz="2000" b="1" dirty="0" err="1">
                <a:solidFill>
                  <a:schemeClr val="bg1"/>
                </a:solidFill>
              </a:rPr>
              <a:t>Roussinova</a:t>
            </a:r>
            <a:r>
              <a:rPr lang="sl-SI" sz="2000" b="1" dirty="0">
                <a:solidFill>
                  <a:schemeClr val="bg1"/>
                </a:solidFill>
              </a:rPr>
              <a:t>, Sari </a:t>
            </a:r>
            <a:r>
              <a:rPr lang="sl-SI" sz="2000" b="1" dirty="0" err="1">
                <a:solidFill>
                  <a:schemeClr val="bg1"/>
                </a:solidFill>
              </a:rPr>
              <a:t>Rautio</a:t>
            </a:r>
            <a:r>
              <a:rPr lang="sl-SI" sz="2000" b="1" dirty="0">
                <a:solidFill>
                  <a:schemeClr val="bg1"/>
                </a:solidFill>
              </a:rPr>
              <a:t>, </a:t>
            </a:r>
            <a:r>
              <a:rPr lang="sl-SI" sz="2000" b="1" dirty="0" err="1">
                <a:solidFill>
                  <a:schemeClr val="bg1"/>
                </a:solidFill>
              </a:rPr>
              <a:t>Andreea</a:t>
            </a:r>
            <a:r>
              <a:rPr lang="sl-SI" sz="2000" b="1" dirty="0">
                <a:solidFill>
                  <a:schemeClr val="bg1"/>
                </a:solidFill>
              </a:rPr>
              <a:t>-Alexandra </a:t>
            </a:r>
            <a:r>
              <a:rPr lang="sl-SI" sz="2000" b="1" dirty="0" err="1">
                <a:solidFill>
                  <a:schemeClr val="bg1"/>
                </a:solidFill>
              </a:rPr>
              <a:t>Scrioșteanu</a:t>
            </a:r>
            <a:r>
              <a:rPr lang="sl-SI" sz="2000" b="1" dirty="0">
                <a:solidFill>
                  <a:schemeClr val="bg1"/>
                </a:solidFill>
              </a:rPr>
              <a:t>, Helga </a:t>
            </a:r>
            <a:r>
              <a:rPr lang="sl-SI" sz="2000" b="1" dirty="0" err="1">
                <a:solidFill>
                  <a:schemeClr val="bg1"/>
                </a:solidFill>
              </a:rPr>
              <a:t>Trüpel</a:t>
            </a:r>
            <a:r>
              <a:rPr lang="sl-SI" sz="2000" b="1" dirty="0">
                <a:solidFill>
                  <a:schemeClr val="bg1"/>
                </a:solidFill>
              </a:rPr>
              <a:t> (18). </a:t>
            </a:r>
          </a:p>
          <a:p>
            <a:pPr marL="285750" indent="-285750">
              <a:buBlip>
                <a:blip r:embed="rId2"/>
              </a:buBlip>
            </a:pPr>
            <a:endParaRPr lang="sl-SI" sz="2000" b="1" dirty="0">
              <a:solidFill>
                <a:schemeClr val="bg1"/>
              </a:solidFill>
            </a:endParaRPr>
          </a:p>
          <a:p>
            <a:pPr marL="285750" indent="-285750">
              <a:buBlip>
                <a:blip r:embed="rId2"/>
              </a:buBlip>
            </a:pPr>
            <a:r>
              <a:rPr lang="pl-PL" sz="2000" b="1" dirty="0">
                <a:solidFill>
                  <a:schemeClr val="bg1"/>
                </a:solidFill>
              </a:rPr>
              <a:t>Skupina na predlog Evropske komisije, Generalni direktorat za regionalno in mestno politiko.</a:t>
            </a:r>
          </a:p>
          <a:p>
            <a:endParaRPr lang="pl-PL" sz="2000" b="1" dirty="0">
              <a:solidFill>
                <a:schemeClr val="bg1"/>
              </a:solidFill>
            </a:endParaRPr>
          </a:p>
          <a:p>
            <a:pPr marL="285750" indent="-285750">
              <a:buBlip>
                <a:blip r:embed="rId2"/>
              </a:buBlip>
            </a:pPr>
            <a:r>
              <a:rPr lang="pl-PL" sz="2000" b="1" dirty="0">
                <a:solidFill>
                  <a:schemeClr val="bg1"/>
                </a:solidFill>
              </a:rPr>
              <a:t>Namen: Sklepi in priporočila, ki bodo podprli proces razmisleka o kohezijski politiki po letu 2027. Skupina je bila pozvana, naj izvede neodvisno analizo trenutnega stanja – in kaj to pomeni za kohezijsko politiko po 2027.</a:t>
            </a:r>
          </a:p>
          <a:p>
            <a:pPr marL="285750" indent="-285750">
              <a:buBlip>
                <a:blip r:embed="rId2"/>
              </a:buBlip>
            </a:pPr>
            <a:endParaRPr lang="pl-PL" sz="2000" b="1" dirty="0">
              <a:solidFill>
                <a:schemeClr val="bg1"/>
              </a:solidFill>
            </a:endParaRPr>
          </a:p>
          <a:p>
            <a:pPr marL="285750" indent="-285750">
              <a:buBlip>
                <a:blip r:embed="rId2"/>
              </a:buBlip>
            </a:pPr>
            <a:endParaRPr lang="pl-PL" sz="2000" b="1" dirty="0">
              <a:solidFill>
                <a:schemeClr val="bg1"/>
              </a:solidFill>
            </a:endParaRPr>
          </a:p>
          <a:p>
            <a:endParaRPr lang="sl-SI" sz="2000" b="1" dirty="0">
              <a:solidFill>
                <a:schemeClr val="bg1"/>
              </a:solidFill>
            </a:endParaRPr>
          </a:p>
        </p:txBody>
      </p:sp>
      <p:sp>
        <p:nvSpPr>
          <p:cNvPr id="2" name="PoljeZBesedilom 1"/>
          <p:cNvSpPr txBox="1"/>
          <p:nvPr/>
        </p:nvSpPr>
        <p:spPr>
          <a:xfrm>
            <a:off x="7112608" y="421610"/>
            <a:ext cx="4856724" cy="646331"/>
          </a:xfrm>
          <a:prstGeom prst="rect">
            <a:avLst/>
          </a:prstGeom>
          <a:noFill/>
          <a:ln>
            <a:solidFill>
              <a:schemeClr val="bg1"/>
            </a:solidFill>
          </a:ln>
        </p:spPr>
        <p:txBody>
          <a:bodyPr wrap="square" rtlCol="0">
            <a:spAutoFit/>
          </a:bodyPr>
          <a:lstStyle/>
          <a:p>
            <a:r>
              <a:rPr lang="sl-SI">
                <a:solidFill>
                  <a:schemeClr val="bg1"/>
                </a:solidFill>
              </a:rPr>
              <a:t>https://ec.europa.eu/regional_policy/policy/how/future-cohesion-policy_en</a:t>
            </a:r>
            <a:endParaRPr lang="sl-SI" dirty="0">
              <a:solidFill>
                <a:schemeClr val="bg1"/>
              </a:solidFill>
            </a:endParaRPr>
          </a:p>
        </p:txBody>
      </p:sp>
    </p:spTree>
    <p:extLst>
      <p:ext uri="{BB962C8B-B14F-4D97-AF65-F5344CB8AC3E}">
        <p14:creationId xmlns:p14="http://schemas.microsoft.com/office/powerpoint/2010/main" val="1304800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310640" y="739186"/>
            <a:ext cx="9043160" cy="951502"/>
          </a:xfrm>
        </p:spPr>
        <p:txBody>
          <a:bodyPr/>
          <a:lstStyle/>
          <a:p>
            <a:r>
              <a:rPr lang="sl-SI" dirty="0" smtClean="0">
                <a:solidFill>
                  <a:schemeClr val="bg1"/>
                </a:solidFill>
              </a:rPr>
              <a:t>Odbor regij</a:t>
            </a:r>
            <a:endParaRPr lang="sl-SI" dirty="0">
              <a:solidFill>
                <a:schemeClr val="bg1"/>
              </a:solidFill>
            </a:endParaRPr>
          </a:p>
        </p:txBody>
      </p:sp>
      <p:pic>
        <p:nvPicPr>
          <p:cNvPr id="5" name="Slika 4"/>
          <p:cNvPicPr>
            <a:picLocks noChangeAspect="1"/>
          </p:cNvPicPr>
          <p:nvPr/>
        </p:nvPicPr>
        <p:blipFill>
          <a:blip r:embed="rId2"/>
          <a:stretch>
            <a:fillRect/>
          </a:stretch>
        </p:blipFill>
        <p:spPr>
          <a:xfrm>
            <a:off x="9669415" y="197116"/>
            <a:ext cx="2021923" cy="2426308"/>
          </a:xfrm>
          <a:prstGeom prst="rect">
            <a:avLst/>
          </a:prstGeom>
        </p:spPr>
      </p:pic>
      <p:sp>
        <p:nvSpPr>
          <p:cNvPr id="9" name="Označba mesta vsebine 8">
            <a:extLst>
              <a:ext uri="{FF2B5EF4-FFF2-40B4-BE49-F238E27FC236}">
                <a16:creationId xmlns:a16="http://schemas.microsoft.com/office/drawing/2014/main" id="{AFCAE759-3DDB-4345-4269-92AFA2B91A0C}"/>
              </a:ext>
            </a:extLst>
          </p:cNvPr>
          <p:cNvSpPr txBox="1">
            <a:spLocks noGrp="1"/>
          </p:cNvSpPr>
          <p:nvPr>
            <p:ph idx="1"/>
          </p:nvPr>
        </p:nvSpPr>
        <p:spPr>
          <a:xfrm>
            <a:off x="2157326" y="1825625"/>
            <a:ext cx="5048365" cy="4334520"/>
          </a:xfrm>
          <a:prstGeom prst="rect">
            <a:avLst/>
          </a:prstGeom>
          <a:noFill/>
        </p:spPr>
        <p:txBody>
          <a:bodyPr wrap="square" rtlCol="0">
            <a:spAutoFit/>
          </a:bodyPr>
          <a:lstStyle/>
          <a:p>
            <a:pPr marL="285750" indent="-285750">
              <a:buBlip>
                <a:blip r:embed="rId3"/>
              </a:buBlip>
            </a:pPr>
            <a:r>
              <a:rPr lang="sl-SI" sz="2000" b="1" dirty="0" smtClean="0">
                <a:solidFill>
                  <a:schemeClr val="bg1"/>
                </a:solidFill>
              </a:rPr>
              <a:t>329 članov iz 27 držav EU članic; predstavnikov lokalnih in regionalnih oblasti; Slovenija ima 7 članov</a:t>
            </a:r>
          </a:p>
          <a:p>
            <a:pPr marL="285750" indent="-285750">
              <a:buBlip>
                <a:blip r:embed="rId3"/>
              </a:buBlip>
            </a:pPr>
            <a:r>
              <a:rPr lang="sl-SI" sz="2000" b="1" dirty="0" smtClean="0">
                <a:solidFill>
                  <a:schemeClr val="bg1"/>
                </a:solidFill>
              </a:rPr>
              <a:t>Pripravlja mnenja na predloge EK, predno pridejo na Svet </a:t>
            </a:r>
            <a:r>
              <a:rPr lang="sl-SI" sz="2000" b="1" dirty="0">
                <a:solidFill>
                  <a:schemeClr val="bg1"/>
                </a:solidFill>
              </a:rPr>
              <a:t>E</a:t>
            </a:r>
            <a:r>
              <a:rPr lang="sl-SI" sz="2000" b="1" dirty="0" smtClean="0">
                <a:solidFill>
                  <a:schemeClr val="bg1"/>
                </a:solidFill>
              </a:rPr>
              <a:t>vropske unije</a:t>
            </a:r>
          </a:p>
          <a:p>
            <a:pPr marL="285750" indent="-285750">
              <a:buBlip>
                <a:blip r:embed="rId3"/>
              </a:buBlip>
            </a:pPr>
            <a:r>
              <a:rPr lang="sl-SI" sz="2000" b="1" dirty="0" smtClean="0">
                <a:solidFill>
                  <a:schemeClr val="bg1"/>
                </a:solidFill>
              </a:rPr>
              <a:t>Pogodbi zavezujeta </a:t>
            </a:r>
            <a:r>
              <a:rPr lang="sl-SI" sz="2000" b="1" dirty="0">
                <a:solidFill>
                  <a:schemeClr val="bg1"/>
                </a:solidFill>
              </a:rPr>
              <a:t>Evropsko komisijo in Svet Evropske unije, da se posvetujeta z Odborom regij, kadar koli pride do novih predlogov na področjih, ki imajo posledice na regionalni ali lokalni ravni. </a:t>
            </a:r>
            <a:endParaRPr lang="sl-SI" sz="2000" b="1" dirty="0">
              <a:solidFill>
                <a:schemeClr val="bg1"/>
              </a:solidFill>
            </a:endParaRPr>
          </a:p>
          <a:p>
            <a:pPr marL="0" indent="0">
              <a:buNone/>
            </a:pPr>
            <a:endParaRPr lang="pl-PL" sz="2000" b="1" dirty="0">
              <a:solidFill>
                <a:schemeClr val="bg1"/>
              </a:solidFill>
            </a:endParaRPr>
          </a:p>
          <a:p>
            <a:pPr marL="285750" indent="-285750">
              <a:buBlip>
                <a:blip r:embed="rId3"/>
              </a:buBlip>
            </a:pPr>
            <a:endParaRPr lang="pl-PL" sz="2000" b="1" dirty="0">
              <a:solidFill>
                <a:schemeClr val="bg1"/>
              </a:solidFill>
            </a:endParaRPr>
          </a:p>
          <a:p>
            <a:endParaRPr lang="sl-SI" sz="2000" b="1" dirty="0">
              <a:solidFill>
                <a:schemeClr val="bg1"/>
              </a:solidFill>
            </a:endParaRPr>
          </a:p>
        </p:txBody>
      </p:sp>
      <p:pic>
        <p:nvPicPr>
          <p:cNvPr id="11" name="Slika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71764" y="2853393"/>
            <a:ext cx="4395301" cy="2929485"/>
          </a:xfrm>
          <a:prstGeom prst="rect">
            <a:avLst/>
          </a:prstGeom>
        </p:spPr>
      </p:pic>
      <p:pic>
        <p:nvPicPr>
          <p:cNvPr id="12" name="Slika 11"/>
          <p:cNvPicPr>
            <a:picLocks noChangeAspect="1"/>
          </p:cNvPicPr>
          <p:nvPr/>
        </p:nvPicPr>
        <p:blipFill rotWithShape="1">
          <a:blip r:embed="rId5"/>
          <a:srcRect l="2151" t="59924" r="81686" b="19036"/>
          <a:stretch/>
        </p:blipFill>
        <p:spPr>
          <a:xfrm>
            <a:off x="7397333" y="870174"/>
            <a:ext cx="1768570" cy="1362085"/>
          </a:xfrm>
          <a:prstGeom prst="rect">
            <a:avLst/>
          </a:prstGeom>
        </p:spPr>
      </p:pic>
    </p:spTree>
    <p:extLst>
      <p:ext uri="{BB962C8B-B14F-4D97-AF65-F5344CB8AC3E}">
        <p14:creationId xmlns:p14="http://schemas.microsoft.com/office/powerpoint/2010/main" val="3627664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jeZBesedilom 5">
            <a:extLst>
              <a:ext uri="{FF2B5EF4-FFF2-40B4-BE49-F238E27FC236}">
                <a16:creationId xmlns:a16="http://schemas.microsoft.com/office/drawing/2014/main" id="{96598186-6F38-43AD-C2B9-C1C93D53E277}"/>
              </a:ext>
            </a:extLst>
          </p:cNvPr>
          <p:cNvSpPr txBox="1"/>
          <p:nvPr/>
        </p:nvSpPr>
        <p:spPr>
          <a:xfrm>
            <a:off x="2336801" y="779828"/>
            <a:ext cx="5378973" cy="830997"/>
          </a:xfrm>
          <a:prstGeom prst="rect">
            <a:avLst/>
          </a:prstGeom>
          <a:noFill/>
        </p:spPr>
        <p:txBody>
          <a:bodyPr wrap="none" rtlCol="0">
            <a:spAutoFit/>
          </a:bodyPr>
          <a:lstStyle/>
          <a:p>
            <a:r>
              <a:rPr lang="sl-SI" sz="4800" b="1" dirty="0">
                <a:solidFill>
                  <a:srgbClr val="EDBA3B"/>
                </a:solidFill>
                <a:latin typeface="+mj-lt"/>
              </a:rPr>
              <a:t>KOHEZIJSKA POLITIKA</a:t>
            </a:r>
          </a:p>
        </p:txBody>
      </p:sp>
      <p:sp>
        <p:nvSpPr>
          <p:cNvPr id="7" name="PoljeZBesedilom 6">
            <a:extLst>
              <a:ext uri="{FF2B5EF4-FFF2-40B4-BE49-F238E27FC236}">
                <a16:creationId xmlns:a16="http://schemas.microsoft.com/office/drawing/2014/main" id="{AFCAE759-3DDB-4345-4269-92AFA2B91A0C}"/>
              </a:ext>
            </a:extLst>
          </p:cNvPr>
          <p:cNvSpPr txBox="1"/>
          <p:nvPr/>
        </p:nvSpPr>
        <p:spPr>
          <a:xfrm>
            <a:off x="2336801" y="1723714"/>
            <a:ext cx="9240800" cy="4678204"/>
          </a:xfrm>
          <a:prstGeom prst="rect">
            <a:avLst/>
          </a:prstGeom>
          <a:noFill/>
        </p:spPr>
        <p:txBody>
          <a:bodyPr wrap="square" rtlCol="0">
            <a:spAutoFit/>
          </a:bodyPr>
          <a:lstStyle/>
          <a:p>
            <a:pPr marL="285750" indent="-285750">
              <a:buBlip>
                <a:blip r:embed="rId2"/>
              </a:buBlip>
            </a:pPr>
            <a:r>
              <a:rPr lang="sl-SI" sz="2000" b="1" dirty="0">
                <a:solidFill>
                  <a:schemeClr val="bg1"/>
                </a:solidFill>
              </a:rPr>
              <a:t>Kohezijska politika je glavna naložbena politika Evropske unije (EU).</a:t>
            </a:r>
          </a:p>
          <a:p>
            <a:endParaRPr lang="sl-SI" sz="2000" b="1" dirty="0">
              <a:solidFill>
                <a:schemeClr val="bg1"/>
              </a:solidFill>
            </a:endParaRPr>
          </a:p>
          <a:p>
            <a:pPr marL="285750" indent="-285750">
              <a:buBlip>
                <a:blip r:embed="rId2"/>
              </a:buBlip>
            </a:pPr>
            <a:r>
              <a:rPr lang="sl-SI" sz="2000" b="1" dirty="0">
                <a:solidFill>
                  <a:schemeClr val="bg1"/>
                </a:solidFill>
              </a:rPr>
              <a:t>Leta 2023 je 120 milijonov državljanov EU živelo v manj razvitih regijah. </a:t>
            </a:r>
          </a:p>
          <a:p>
            <a:pPr marL="285750" indent="-285750">
              <a:buBlip>
                <a:blip r:embed="rId2"/>
              </a:buBlip>
            </a:pPr>
            <a:endParaRPr lang="sl-SI" sz="2000" b="1" dirty="0">
              <a:solidFill>
                <a:schemeClr val="bg1"/>
              </a:solidFill>
            </a:endParaRPr>
          </a:p>
          <a:p>
            <a:pPr marL="285750" indent="-285750">
              <a:buBlip>
                <a:blip r:embed="rId2"/>
              </a:buBlip>
            </a:pPr>
            <a:r>
              <a:rPr lang="sl-SI" sz="2000" b="1" dirty="0">
                <a:solidFill>
                  <a:schemeClr val="bg1"/>
                </a:solidFill>
              </a:rPr>
              <a:t>Pomanjkanje priložnosti omejuje potencial mnogih državljanov, da v celoti izkoristijo svoje talente. To ustvarja cikle revščine in socialne izključenosti ter je gonilo nezadovoljstva po vsej celini.</a:t>
            </a:r>
          </a:p>
          <a:p>
            <a:endParaRPr lang="sl-SI" sz="2000" b="1" dirty="0">
              <a:solidFill>
                <a:schemeClr val="bg1"/>
              </a:solidFill>
            </a:endParaRPr>
          </a:p>
          <a:p>
            <a:pPr marL="285750" indent="-285750">
              <a:buBlip>
                <a:blip r:embed="rId2"/>
              </a:buBlip>
            </a:pPr>
            <a:r>
              <a:rPr lang="sl-SI" sz="2000" b="1" dirty="0">
                <a:solidFill>
                  <a:schemeClr val="bg1"/>
                </a:solidFill>
              </a:rPr>
              <a:t>Kohezijska politika je: </a:t>
            </a:r>
          </a:p>
          <a:p>
            <a:pPr marL="742950" lvl="1" indent="-285750">
              <a:buBlip>
                <a:blip r:embed="rId2"/>
              </a:buBlip>
            </a:pPr>
            <a:r>
              <a:rPr lang="sl-SI" b="1" dirty="0">
                <a:solidFill>
                  <a:schemeClr val="bg1"/>
                </a:solidFill>
              </a:rPr>
              <a:t>potrebna za reševanje gospodarskih težav, </a:t>
            </a:r>
          </a:p>
          <a:p>
            <a:pPr marL="742950" lvl="1" indent="-285750">
              <a:buBlip>
                <a:blip r:embed="rId2"/>
              </a:buBlip>
            </a:pPr>
            <a:r>
              <a:rPr lang="sl-SI" b="1" dirty="0">
                <a:solidFill>
                  <a:schemeClr val="bg1"/>
                </a:solidFill>
              </a:rPr>
              <a:t>temeljna tudi za reševanje revščine, socialne izključenosti in naraščajočega vala nezadovoljstva, ki zajema veliko manj razvite in ranljive regije, </a:t>
            </a:r>
          </a:p>
          <a:p>
            <a:pPr marL="742950" lvl="1" indent="-285750">
              <a:buBlip>
                <a:blip r:embed="rId2"/>
              </a:buBlip>
            </a:pPr>
            <a:r>
              <a:rPr lang="sl-SI" b="1" dirty="0">
                <a:solidFill>
                  <a:schemeClr val="bg1"/>
                </a:solidFill>
              </a:rPr>
              <a:t>lepilo, ki povezuje Evropejce, </a:t>
            </a:r>
          </a:p>
          <a:p>
            <a:pPr marL="742950" lvl="1" indent="-285750">
              <a:buBlip>
                <a:blip r:embed="rId2"/>
              </a:buBlip>
            </a:pPr>
            <a:r>
              <a:rPr lang="sl-SI" b="1" dirty="0">
                <a:solidFill>
                  <a:schemeClr val="bg1"/>
                </a:solidFill>
              </a:rPr>
              <a:t>tisto, kar zadeva vse. </a:t>
            </a:r>
          </a:p>
          <a:p>
            <a:r>
              <a:rPr lang="sl-SI" sz="2000" b="1" dirty="0">
                <a:solidFill>
                  <a:schemeClr val="bg1"/>
                </a:solidFill>
              </a:rPr>
              <a:t>                                                                    </a:t>
            </a:r>
            <a:r>
              <a:rPr lang="sl-SI" sz="2800" b="1" dirty="0">
                <a:solidFill>
                  <a:schemeClr val="accent4">
                    <a:lumMod val="60000"/>
                    <a:lumOff val="40000"/>
                  </a:schemeClr>
                </a:solidFill>
              </a:rPr>
              <a:t>Gre za dvig celotne EU v blaginjo.</a:t>
            </a:r>
            <a:endParaRPr lang="sl-SI" sz="2000" dirty="0">
              <a:solidFill>
                <a:schemeClr val="accent4">
                  <a:lumMod val="60000"/>
                  <a:lumOff val="40000"/>
                </a:schemeClr>
              </a:solidFill>
            </a:endParaRPr>
          </a:p>
        </p:txBody>
      </p:sp>
    </p:spTree>
    <p:extLst>
      <p:ext uri="{BB962C8B-B14F-4D97-AF65-F5344CB8AC3E}">
        <p14:creationId xmlns:p14="http://schemas.microsoft.com/office/powerpoint/2010/main" val="3848590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jeZBesedilom 5">
            <a:extLst>
              <a:ext uri="{FF2B5EF4-FFF2-40B4-BE49-F238E27FC236}">
                <a16:creationId xmlns:a16="http://schemas.microsoft.com/office/drawing/2014/main" id="{96598186-6F38-43AD-C2B9-C1C93D53E277}"/>
              </a:ext>
            </a:extLst>
          </p:cNvPr>
          <p:cNvSpPr txBox="1"/>
          <p:nvPr/>
        </p:nvSpPr>
        <p:spPr>
          <a:xfrm>
            <a:off x="2280355" y="681860"/>
            <a:ext cx="5633156" cy="1049198"/>
          </a:xfrm>
          <a:prstGeom prst="rect">
            <a:avLst/>
          </a:prstGeom>
          <a:noFill/>
        </p:spPr>
        <p:txBody>
          <a:bodyPr wrap="square" rtlCol="0">
            <a:spAutoFit/>
          </a:bodyPr>
          <a:lstStyle/>
          <a:p>
            <a:pPr>
              <a:lnSpc>
                <a:spcPts val="3600"/>
              </a:lnSpc>
            </a:pPr>
            <a:r>
              <a:rPr lang="pl-PL" sz="4000" b="1" dirty="0">
                <a:solidFill>
                  <a:srgbClr val="EDBA3B"/>
                </a:solidFill>
                <a:latin typeface="+mj-lt"/>
              </a:rPr>
              <a:t>S kom naj kohezijska </a:t>
            </a:r>
          </a:p>
          <a:p>
            <a:pPr>
              <a:lnSpc>
                <a:spcPts val="3600"/>
              </a:lnSpc>
            </a:pPr>
            <a:r>
              <a:rPr lang="pl-PL" sz="4000" b="1" dirty="0">
                <a:solidFill>
                  <a:srgbClr val="EDBA3B"/>
                </a:solidFill>
                <a:latin typeface="+mj-lt"/>
              </a:rPr>
              <a:t>politika sodeluje?</a:t>
            </a:r>
            <a:endParaRPr lang="sl-SI" sz="4000" b="1" dirty="0">
              <a:solidFill>
                <a:srgbClr val="EDBA3B"/>
              </a:solidFill>
              <a:latin typeface="+mj-lt"/>
            </a:endParaRPr>
          </a:p>
        </p:txBody>
      </p:sp>
      <p:sp>
        <p:nvSpPr>
          <p:cNvPr id="2" name="PoljeZBesedilom 1">
            <a:extLst>
              <a:ext uri="{FF2B5EF4-FFF2-40B4-BE49-F238E27FC236}">
                <a16:creationId xmlns:a16="http://schemas.microsoft.com/office/drawing/2014/main" id="{DF41074B-13FC-BDEF-9B59-B047242F1B71}"/>
              </a:ext>
            </a:extLst>
          </p:cNvPr>
          <p:cNvSpPr txBox="1"/>
          <p:nvPr/>
        </p:nvSpPr>
        <p:spPr>
          <a:xfrm>
            <a:off x="2833847" y="5174251"/>
            <a:ext cx="3787422" cy="1497333"/>
          </a:xfrm>
          <a:prstGeom prst="rect">
            <a:avLst/>
          </a:prstGeom>
          <a:noFill/>
        </p:spPr>
        <p:txBody>
          <a:bodyPr wrap="square" rtlCol="0">
            <a:spAutoFit/>
          </a:bodyPr>
          <a:lstStyle/>
          <a:p>
            <a:pPr marL="571500" indent="-571500" algn="r">
              <a:lnSpc>
                <a:spcPts val="3600"/>
              </a:lnSpc>
              <a:buFont typeface="Arial" panose="020B0604020202020204" pitchFamily="34" charset="0"/>
              <a:buChar char="•"/>
            </a:pPr>
            <a:r>
              <a:rPr lang="pl-PL" sz="4000" b="1" dirty="0">
                <a:solidFill>
                  <a:srgbClr val="EDBA3B"/>
                </a:solidFill>
                <a:latin typeface="+mj-lt"/>
              </a:rPr>
              <a:t>Kohezijska politika in širitev</a:t>
            </a:r>
            <a:endParaRPr lang="sl-SI" sz="4000" b="1" dirty="0">
              <a:solidFill>
                <a:srgbClr val="EDBA3B"/>
              </a:solidFill>
              <a:latin typeface="+mj-lt"/>
            </a:endParaRPr>
          </a:p>
        </p:txBody>
      </p:sp>
      <p:sp>
        <p:nvSpPr>
          <p:cNvPr id="3" name="PoljeZBesedilom 2">
            <a:extLst>
              <a:ext uri="{FF2B5EF4-FFF2-40B4-BE49-F238E27FC236}">
                <a16:creationId xmlns:a16="http://schemas.microsoft.com/office/drawing/2014/main" id="{EA64FCE4-26F9-7DE9-0238-A3A856D5BF61}"/>
              </a:ext>
            </a:extLst>
          </p:cNvPr>
          <p:cNvSpPr txBox="1"/>
          <p:nvPr/>
        </p:nvSpPr>
        <p:spPr>
          <a:xfrm>
            <a:off x="1930398" y="1712338"/>
            <a:ext cx="4851404" cy="2431435"/>
          </a:xfrm>
          <a:prstGeom prst="rect">
            <a:avLst/>
          </a:prstGeom>
          <a:noFill/>
        </p:spPr>
        <p:txBody>
          <a:bodyPr wrap="square" rtlCol="0">
            <a:spAutoFit/>
          </a:bodyPr>
          <a:lstStyle/>
          <a:p>
            <a:pPr marL="342900" indent="-342900">
              <a:buBlip>
                <a:blip r:embed="rId2"/>
              </a:buBlip>
            </a:pPr>
            <a:r>
              <a:rPr lang="sl-SI" sz="2000" dirty="0">
                <a:solidFill>
                  <a:schemeClr val="bg1"/>
                </a:solidFill>
              </a:rPr>
              <a:t>Politika, ki ustvarja sinergije z drugimi EU in nacionalnimi pobudami ter zagotavlja, da vse politike dosežejo svoje cilje. </a:t>
            </a:r>
          </a:p>
          <a:p>
            <a:pPr marL="342900" indent="-342900">
              <a:buBlip>
                <a:blip r:embed="rId2"/>
              </a:buBlip>
            </a:pPr>
            <a:endParaRPr lang="sl-SI" sz="1200" dirty="0">
              <a:solidFill>
                <a:schemeClr val="bg1"/>
              </a:solidFill>
            </a:endParaRPr>
          </a:p>
          <a:p>
            <a:pPr marL="342900" indent="-342900">
              <a:buBlip>
                <a:blip r:embed="rId2"/>
              </a:buBlip>
            </a:pPr>
            <a:r>
              <a:rPr lang="sl-SI" sz="2000" dirty="0">
                <a:solidFill>
                  <a:schemeClr val="bg1"/>
                </a:solidFill>
              </a:rPr>
              <a:t>Politika s strateškim okvirom, ki združuje konkurenčno in kohezijsko politiko ter druge ustrezne politike, kot del procesa evropskega semestra.</a:t>
            </a:r>
          </a:p>
        </p:txBody>
      </p:sp>
      <p:sp>
        <p:nvSpPr>
          <p:cNvPr id="4" name="PoljeZBesedilom 3">
            <a:extLst>
              <a:ext uri="{FF2B5EF4-FFF2-40B4-BE49-F238E27FC236}">
                <a16:creationId xmlns:a16="http://schemas.microsoft.com/office/drawing/2014/main" id="{4196DCB0-CB3F-22FB-FF85-D3EBF86592F3}"/>
              </a:ext>
            </a:extLst>
          </p:cNvPr>
          <p:cNvSpPr txBox="1"/>
          <p:nvPr/>
        </p:nvSpPr>
        <p:spPr>
          <a:xfrm>
            <a:off x="6781802" y="3687901"/>
            <a:ext cx="5252154" cy="3108543"/>
          </a:xfrm>
          <a:prstGeom prst="rect">
            <a:avLst/>
          </a:prstGeom>
          <a:noFill/>
        </p:spPr>
        <p:txBody>
          <a:bodyPr wrap="square" rtlCol="0">
            <a:spAutoFit/>
          </a:bodyPr>
          <a:lstStyle/>
          <a:p>
            <a:pPr marL="342900" indent="-342900">
              <a:buBlip>
                <a:blip r:embed="rId2"/>
              </a:buBlip>
            </a:pPr>
            <a:r>
              <a:rPr lang="sl-SI" sz="2000" dirty="0">
                <a:solidFill>
                  <a:schemeClr val="bg1"/>
                </a:solidFill>
              </a:rPr>
              <a:t>Kohezijska politika je ključna politika za zagotavljanje učinkovitega povezovanje prihodnjih držav članic brez ogrožanja naložb v sedanjih regijah EU.</a:t>
            </a:r>
          </a:p>
          <a:p>
            <a:endParaRPr lang="sl-SI" sz="1600" dirty="0">
              <a:solidFill>
                <a:schemeClr val="bg1"/>
              </a:solidFill>
            </a:endParaRPr>
          </a:p>
          <a:p>
            <a:pPr marL="342900" indent="-342900">
              <a:buBlip>
                <a:blip r:embed="rId2"/>
              </a:buBlip>
            </a:pPr>
            <a:r>
              <a:rPr lang="sl-SI" sz="2000" dirty="0">
                <a:solidFill>
                  <a:schemeClr val="bg1"/>
                </a:solidFill>
              </a:rPr>
              <a:t>Politika, ki zagotavlja, da se širitev ne izvede na račun regij sedanjih držav članic, ki mejijo na članice kandidatke kot tudi ne na račun tistih, ki so jih najbolj prizadele </a:t>
            </a:r>
          </a:p>
          <a:p>
            <a:r>
              <a:rPr lang="sl-SI" sz="2000" dirty="0">
                <a:solidFill>
                  <a:schemeClr val="bg1"/>
                </a:solidFill>
              </a:rPr>
              <a:t>      spremembe v Evropi in svetu.</a:t>
            </a:r>
          </a:p>
        </p:txBody>
      </p:sp>
      <p:pic>
        <p:nvPicPr>
          <p:cNvPr id="8" name="Slika 7">
            <a:extLst>
              <a:ext uri="{FF2B5EF4-FFF2-40B4-BE49-F238E27FC236}">
                <a16:creationId xmlns:a16="http://schemas.microsoft.com/office/drawing/2014/main" id="{2C5FCA29-4052-F56A-370E-21982054D88D}"/>
              </a:ext>
            </a:extLst>
          </p:cNvPr>
          <p:cNvPicPr>
            <a:picLocks noChangeAspect="1"/>
          </p:cNvPicPr>
          <p:nvPr/>
        </p:nvPicPr>
        <p:blipFill rotWithShape="1">
          <a:blip r:embed="rId3"/>
          <a:srcRect l="78981" t="27325" r="687" b="52263"/>
          <a:stretch/>
        </p:blipFill>
        <p:spPr>
          <a:xfrm>
            <a:off x="7683416" y="478400"/>
            <a:ext cx="3950833" cy="2231080"/>
          </a:xfrm>
          <a:prstGeom prst="rect">
            <a:avLst/>
          </a:prstGeom>
        </p:spPr>
      </p:pic>
    </p:spTree>
    <p:extLst>
      <p:ext uri="{BB962C8B-B14F-4D97-AF65-F5344CB8AC3E}">
        <p14:creationId xmlns:p14="http://schemas.microsoft.com/office/powerpoint/2010/main" val="2704517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jeZBesedilom 5">
            <a:extLst>
              <a:ext uri="{FF2B5EF4-FFF2-40B4-BE49-F238E27FC236}">
                <a16:creationId xmlns:a16="http://schemas.microsoft.com/office/drawing/2014/main" id="{96598186-6F38-43AD-C2B9-C1C93D53E277}"/>
              </a:ext>
            </a:extLst>
          </p:cNvPr>
          <p:cNvSpPr txBox="1"/>
          <p:nvPr/>
        </p:nvSpPr>
        <p:spPr>
          <a:xfrm>
            <a:off x="2294959" y="581708"/>
            <a:ext cx="3562194" cy="830997"/>
          </a:xfrm>
          <a:prstGeom prst="rect">
            <a:avLst/>
          </a:prstGeom>
          <a:noFill/>
        </p:spPr>
        <p:txBody>
          <a:bodyPr wrap="none" rtlCol="0">
            <a:spAutoFit/>
          </a:bodyPr>
          <a:lstStyle/>
          <a:p>
            <a:r>
              <a:rPr lang="sl-SI" sz="4800" b="1" dirty="0">
                <a:solidFill>
                  <a:srgbClr val="EDBA3B"/>
                </a:solidFill>
                <a:latin typeface="+mj-lt"/>
              </a:rPr>
              <a:t>IZZIVI KP; BDP</a:t>
            </a:r>
          </a:p>
        </p:txBody>
      </p:sp>
      <p:pic>
        <p:nvPicPr>
          <p:cNvPr id="5" name="Slika 4">
            <a:extLst>
              <a:ext uri="{FF2B5EF4-FFF2-40B4-BE49-F238E27FC236}">
                <a16:creationId xmlns:a16="http://schemas.microsoft.com/office/drawing/2014/main" id="{4D86F9AD-22D4-D187-E104-085606D3E226}"/>
              </a:ext>
            </a:extLst>
          </p:cNvPr>
          <p:cNvPicPr>
            <a:picLocks noChangeAspect="1"/>
          </p:cNvPicPr>
          <p:nvPr/>
        </p:nvPicPr>
        <p:blipFill rotWithShape="1">
          <a:blip r:embed="rId2"/>
          <a:srcRect l="28625" t="26222" r="26750" b="15334"/>
          <a:stretch/>
        </p:blipFill>
        <p:spPr>
          <a:xfrm>
            <a:off x="5973715" y="1190049"/>
            <a:ext cx="6218285" cy="4716780"/>
          </a:xfrm>
          <a:prstGeom prst="rect">
            <a:avLst/>
          </a:prstGeom>
        </p:spPr>
      </p:pic>
      <p:sp>
        <p:nvSpPr>
          <p:cNvPr id="2" name="PoljeZBesedilom 1">
            <a:extLst>
              <a:ext uri="{FF2B5EF4-FFF2-40B4-BE49-F238E27FC236}">
                <a16:creationId xmlns:a16="http://schemas.microsoft.com/office/drawing/2014/main" id="{FD029CA0-0A19-3FBB-318A-C633959A669A}"/>
              </a:ext>
            </a:extLst>
          </p:cNvPr>
          <p:cNvSpPr txBox="1"/>
          <p:nvPr/>
        </p:nvSpPr>
        <p:spPr>
          <a:xfrm>
            <a:off x="2022060" y="1305277"/>
            <a:ext cx="4040215" cy="4708981"/>
          </a:xfrm>
          <a:prstGeom prst="rect">
            <a:avLst/>
          </a:prstGeom>
          <a:noFill/>
        </p:spPr>
        <p:txBody>
          <a:bodyPr wrap="square" rtlCol="0">
            <a:spAutoFit/>
          </a:bodyPr>
          <a:lstStyle/>
          <a:p>
            <a:pPr marL="342900" indent="-342900">
              <a:buBlip>
                <a:blip r:embed="rId3"/>
              </a:buBlip>
            </a:pPr>
            <a:r>
              <a:rPr lang="sl-SI" sz="2000" dirty="0">
                <a:solidFill>
                  <a:schemeClr val="bg1"/>
                </a:solidFill>
              </a:rPr>
              <a:t>Konkurenčnost; zmanjševanja vpliva EU v svetu.</a:t>
            </a:r>
          </a:p>
          <a:p>
            <a:pPr marL="342900" indent="-342900">
              <a:buBlip>
                <a:blip r:embed="rId3"/>
              </a:buBlip>
            </a:pPr>
            <a:endParaRPr lang="sl-SI" sz="2000" dirty="0">
              <a:solidFill>
                <a:schemeClr val="bg1"/>
              </a:solidFill>
            </a:endParaRPr>
          </a:p>
          <a:p>
            <a:pPr marL="342900" indent="-342900">
              <a:buBlip>
                <a:blip r:embed="rId3"/>
              </a:buBlip>
            </a:pPr>
            <a:r>
              <a:rPr lang="sl-SI" sz="2000" dirty="0">
                <a:solidFill>
                  <a:schemeClr val="bg1"/>
                </a:solidFill>
              </a:rPr>
              <a:t>Zahteva jasno strategijo za izboljšanje konkurenčnosti.</a:t>
            </a:r>
          </a:p>
          <a:p>
            <a:pPr marL="342900" indent="-342900">
              <a:buBlip>
                <a:blip r:embed="rId3"/>
              </a:buBlip>
            </a:pPr>
            <a:endParaRPr lang="sl-SI" sz="2000" dirty="0">
              <a:solidFill>
                <a:schemeClr val="bg1"/>
              </a:solidFill>
            </a:endParaRPr>
          </a:p>
          <a:p>
            <a:pPr marL="342900" indent="-342900">
              <a:buBlip>
                <a:blip r:embed="rId3"/>
              </a:buBlip>
            </a:pPr>
            <a:r>
              <a:rPr lang="sl-SI" sz="2000" dirty="0">
                <a:solidFill>
                  <a:schemeClr val="bg1"/>
                </a:solidFill>
              </a:rPr>
              <a:t>Rast: Kitajska, severni del Kazahstana, JV Azija, Indija …</a:t>
            </a:r>
          </a:p>
          <a:p>
            <a:pPr marL="342900" indent="-342900">
              <a:buBlip>
                <a:blip r:embed="rId3"/>
              </a:buBlip>
            </a:pPr>
            <a:endParaRPr lang="sl-SI" sz="2000" dirty="0">
              <a:solidFill>
                <a:schemeClr val="bg1"/>
              </a:solidFill>
            </a:endParaRPr>
          </a:p>
          <a:p>
            <a:pPr marL="342900" indent="-342900">
              <a:buBlip>
                <a:blip r:embed="rId3"/>
              </a:buBlip>
            </a:pPr>
            <a:r>
              <a:rPr lang="de-DE" sz="2000" dirty="0" err="1">
                <a:solidFill>
                  <a:schemeClr val="bg1"/>
                </a:solidFill>
              </a:rPr>
              <a:t>Evropa</a:t>
            </a:r>
            <a:r>
              <a:rPr lang="de-DE" sz="2000" dirty="0">
                <a:solidFill>
                  <a:schemeClr val="bg1"/>
                </a:solidFill>
              </a:rPr>
              <a:t>: </a:t>
            </a:r>
            <a:r>
              <a:rPr lang="de-DE" sz="2000" dirty="0" err="1">
                <a:solidFill>
                  <a:schemeClr val="bg1"/>
                </a:solidFill>
              </a:rPr>
              <a:t>srednja</a:t>
            </a:r>
            <a:r>
              <a:rPr lang="de-DE" sz="2000" dirty="0">
                <a:solidFill>
                  <a:schemeClr val="bg1"/>
                </a:solidFill>
              </a:rPr>
              <a:t> in </a:t>
            </a:r>
            <a:r>
              <a:rPr lang="de-DE" sz="2000" dirty="0" err="1">
                <a:solidFill>
                  <a:schemeClr val="bg1"/>
                </a:solidFill>
              </a:rPr>
              <a:t>vzhodna</a:t>
            </a:r>
            <a:r>
              <a:rPr lang="de-DE" sz="2000" dirty="0">
                <a:solidFill>
                  <a:schemeClr val="bg1"/>
                </a:solidFill>
              </a:rPr>
              <a:t>; </a:t>
            </a:r>
            <a:r>
              <a:rPr lang="de-DE" sz="2000" dirty="0" err="1">
                <a:solidFill>
                  <a:schemeClr val="bg1"/>
                </a:solidFill>
              </a:rPr>
              <a:t>precejšnja</a:t>
            </a:r>
            <a:r>
              <a:rPr lang="de-DE" sz="2000" dirty="0">
                <a:solidFill>
                  <a:schemeClr val="bg1"/>
                </a:solidFill>
              </a:rPr>
              <a:t> </a:t>
            </a:r>
            <a:r>
              <a:rPr lang="de-DE" sz="2000" dirty="0" err="1">
                <a:solidFill>
                  <a:schemeClr val="bg1"/>
                </a:solidFill>
              </a:rPr>
              <a:t>odpornost</a:t>
            </a:r>
            <a:r>
              <a:rPr lang="de-DE" sz="2000" dirty="0">
                <a:solidFill>
                  <a:schemeClr val="bg1"/>
                </a:solidFill>
              </a:rPr>
              <a:t> in </a:t>
            </a:r>
            <a:r>
              <a:rPr lang="de-DE" sz="2000" dirty="0" err="1">
                <a:solidFill>
                  <a:schemeClr val="bg1"/>
                </a:solidFill>
              </a:rPr>
              <a:t>dinamika</a:t>
            </a:r>
            <a:r>
              <a:rPr lang="de-DE" sz="2000" dirty="0">
                <a:solidFill>
                  <a:schemeClr val="bg1"/>
                </a:solidFill>
              </a:rPr>
              <a:t>.</a:t>
            </a:r>
            <a:endParaRPr lang="sl-SI" sz="2000" dirty="0">
              <a:solidFill>
                <a:schemeClr val="bg1"/>
              </a:solidFill>
            </a:endParaRPr>
          </a:p>
          <a:p>
            <a:pPr marL="342900" indent="-342900">
              <a:buBlip>
                <a:blip r:embed="rId3"/>
              </a:buBlip>
            </a:pPr>
            <a:endParaRPr lang="de-DE" sz="2000" dirty="0">
              <a:solidFill>
                <a:schemeClr val="bg1"/>
              </a:solidFill>
            </a:endParaRPr>
          </a:p>
          <a:p>
            <a:pPr marL="342900" indent="-342900">
              <a:buBlip>
                <a:blip r:embed="rId3"/>
              </a:buBlip>
            </a:pPr>
            <a:r>
              <a:rPr lang="sl-SI" sz="2000" dirty="0">
                <a:solidFill>
                  <a:schemeClr val="bg1"/>
                </a:solidFill>
              </a:rPr>
              <a:t>Večina zahodnoevropskih regij zaostaja.</a:t>
            </a:r>
          </a:p>
          <a:p>
            <a:endParaRPr lang="sl-SI" sz="2000" dirty="0">
              <a:solidFill>
                <a:schemeClr val="bg1"/>
              </a:solidFill>
            </a:endParaRPr>
          </a:p>
        </p:txBody>
      </p:sp>
    </p:spTree>
    <p:extLst>
      <p:ext uri="{BB962C8B-B14F-4D97-AF65-F5344CB8AC3E}">
        <p14:creationId xmlns:p14="http://schemas.microsoft.com/office/powerpoint/2010/main" val="529357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jeZBesedilom 5">
            <a:extLst>
              <a:ext uri="{FF2B5EF4-FFF2-40B4-BE49-F238E27FC236}">
                <a16:creationId xmlns:a16="http://schemas.microsoft.com/office/drawing/2014/main" id="{96598186-6F38-43AD-C2B9-C1C93D53E277}"/>
              </a:ext>
            </a:extLst>
          </p:cNvPr>
          <p:cNvSpPr txBox="1"/>
          <p:nvPr/>
        </p:nvSpPr>
        <p:spPr>
          <a:xfrm>
            <a:off x="2276862" y="818495"/>
            <a:ext cx="9328115" cy="461665"/>
          </a:xfrm>
          <a:prstGeom prst="rect">
            <a:avLst/>
          </a:prstGeom>
          <a:noFill/>
        </p:spPr>
        <p:txBody>
          <a:bodyPr wrap="square" rtlCol="0">
            <a:spAutoFit/>
          </a:bodyPr>
          <a:lstStyle/>
          <a:p>
            <a:r>
              <a:rPr lang="sl-SI" sz="2400" b="1" dirty="0">
                <a:solidFill>
                  <a:srgbClr val="EDBA3B"/>
                </a:solidFill>
                <a:latin typeface="+mj-lt"/>
              </a:rPr>
              <a:t>Prikaz: R</a:t>
            </a:r>
            <a:r>
              <a:rPr lang="pl-PL" sz="2400" b="1" dirty="0">
                <a:solidFill>
                  <a:srgbClr val="EDBA3B"/>
                </a:solidFill>
                <a:latin typeface="+mj-lt"/>
              </a:rPr>
              <a:t>ast regionalnega BDP na prebivalca 2000-2019 na svetovni ravni</a:t>
            </a:r>
            <a:r>
              <a:rPr lang="sl-SI" sz="2400" b="1" dirty="0">
                <a:solidFill>
                  <a:srgbClr val="EDBA3B"/>
                </a:solidFill>
                <a:latin typeface="+mj-lt"/>
              </a:rPr>
              <a:t> </a:t>
            </a:r>
          </a:p>
        </p:txBody>
      </p:sp>
      <p:pic>
        <p:nvPicPr>
          <p:cNvPr id="3" name="Slika 2">
            <a:extLst>
              <a:ext uri="{FF2B5EF4-FFF2-40B4-BE49-F238E27FC236}">
                <a16:creationId xmlns:a16="http://schemas.microsoft.com/office/drawing/2014/main" id="{DC98D678-3F3C-32B5-4F7F-638F009D2B8C}"/>
              </a:ext>
            </a:extLst>
          </p:cNvPr>
          <p:cNvPicPr>
            <a:picLocks noChangeAspect="1"/>
          </p:cNvPicPr>
          <p:nvPr/>
        </p:nvPicPr>
        <p:blipFill rotWithShape="1">
          <a:blip r:embed="rId2"/>
          <a:srcRect l="29000" t="25555" r="17125" b="22889"/>
          <a:stretch/>
        </p:blipFill>
        <p:spPr>
          <a:xfrm>
            <a:off x="2276862" y="1280160"/>
            <a:ext cx="9135416" cy="4917440"/>
          </a:xfrm>
          <a:prstGeom prst="rect">
            <a:avLst/>
          </a:prstGeom>
        </p:spPr>
      </p:pic>
    </p:spTree>
    <p:extLst>
      <p:ext uri="{BB962C8B-B14F-4D97-AF65-F5344CB8AC3E}">
        <p14:creationId xmlns:p14="http://schemas.microsoft.com/office/powerpoint/2010/main" val="3278409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jeZBesedilom 5">
            <a:extLst>
              <a:ext uri="{FF2B5EF4-FFF2-40B4-BE49-F238E27FC236}">
                <a16:creationId xmlns:a16="http://schemas.microsoft.com/office/drawing/2014/main" id="{96598186-6F38-43AD-C2B9-C1C93D53E277}"/>
              </a:ext>
            </a:extLst>
          </p:cNvPr>
          <p:cNvSpPr txBox="1"/>
          <p:nvPr/>
        </p:nvSpPr>
        <p:spPr>
          <a:xfrm>
            <a:off x="2294959" y="581708"/>
            <a:ext cx="3555140" cy="830997"/>
          </a:xfrm>
          <a:prstGeom prst="rect">
            <a:avLst/>
          </a:prstGeom>
          <a:noFill/>
        </p:spPr>
        <p:txBody>
          <a:bodyPr wrap="none" rtlCol="0">
            <a:spAutoFit/>
          </a:bodyPr>
          <a:lstStyle/>
          <a:p>
            <a:r>
              <a:rPr lang="sl-SI" sz="4800" b="1" dirty="0">
                <a:solidFill>
                  <a:srgbClr val="EDBA3B"/>
                </a:solidFill>
                <a:latin typeface="+mj-lt"/>
              </a:rPr>
              <a:t>POLARIZACIJA</a:t>
            </a:r>
          </a:p>
        </p:txBody>
      </p:sp>
      <p:sp>
        <p:nvSpPr>
          <p:cNvPr id="2" name="PoljeZBesedilom 1">
            <a:extLst>
              <a:ext uri="{FF2B5EF4-FFF2-40B4-BE49-F238E27FC236}">
                <a16:creationId xmlns:a16="http://schemas.microsoft.com/office/drawing/2014/main" id="{3F463E0C-5EB2-862A-111A-0709FE1B994B}"/>
              </a:ext>
            </a:extLst>
          </p:cNvPr>
          <p:cNvSpPr txBox="1"/>
          <p:nvPr/>
        </p:nvSpPr>
        <p:spPr>
          <a:xfrm>
            <a:off x="1816938" y="1501629"/>
            <a:ext cx="5187531" cy="3785652"/>
          </a:xfrm>
          <a:prstGeom prst="rect">
            <a:avLst/>
          </a:prstGeom>
          <a:noFill/>
        </p:spPr>
        <p:txBody>
          <a:bodyPr wrap="square" rtlCol="0">
            <a:spAutoFit/>
          </a:bodyPr>
          <a:lstStyle/>
          <a:p>
            <a:pPr marL="342900" indent="-342900">
              <a:buBlip>
                <a:blip r:embed="rId2"/>
              </a:buBlip>
            </a:pPr>
            <a:r>
              <a:rPr lang="sl-SI" sz="2000" dirty="0">
                <a:solidFill>
                  <a:schemeClr val="bg1"/>
                </a:solidFill>
              </a:rPr>
              <a:t>Razvojne pasti se lahko zgodijo na različnih ravneh. Prizadenejo predvsem podeželje in stare industrijske regije.</a:t>
            </a:r>
          </a:p>
          <a:p>
            <a:pPr marL="342900" indent="-342900">
              <a:buBlip>
                <a:blip r:embed="rId2"/>
              </a:buBlip>
            </a:pPr>
            <a:endParaRPr lang="sl-SI" sz="2000" dirty="0">
              <a:solidFill>
                <a:schemeClr val="bg1"/>
              </a:solidFill>
            </a:endParaRPr>
          </a:p>
          <a:p>
            <a:pPr marL="342900" indent="-342900">
              <a:buBlip>
                <a:blip r:embed="rId2"/>
              </a:buBlip>
            </a:pPr>
            <a:r>
              <a:rPr lang="sl-SI" sz="2000" dirty="0">
                <a:solidFill>
                  <a:schemeClr val="bg1"/>
                </a:solidFill>
              </a:rPr>
              <a:t>Regije v EU, ki so v razvojni pasti, po navadi tam ostanejo razmeroma dolgo, v nasprotju z ZDA. Tako je bilo v mnogih severno francoskih regijah, provincah v severni in srednji Italiji ter delih Slavonije na Hrvaškem in v Trakiji v Grčiji, ki sta bili skoraj konstantno ujeti v krog razvojne pasti od začetka stoletja, če ne že prej.</a:t>
            </a:r>
          </a:p>
        </p:txBody>
      </p:sp>
      <p:sp>
        <p:nvSpPr>
          <p:cNvPr id="10" name="PoljeZBesedilom 9">
            <a:extLst>
              <a:ext uri="{FF2B5EF4-FFF2-40B4-BE49-F238E27FC236}">
                <a16:creationId xmlns:a16="http://schemas.microsoft.com/office/drawing/2014/main" id="{34EB97E2-9DF3-3409-BC7B-4BA186088876}"/>
              </a:ext>
            </a:extLst>
          </p:cNvPr>
          <p:cNvSpPr txBox="1"/>
          <p:nvPr/>
        </p:nvSpPr>
        <p:spPr>
          <a:xfrm>
            <a:off x="4692576" y="6351702"/>
            <a:ext cx="2311893" cy="430887"/>
          </a:xfrm>
          <a:prstGeom prst="rect">
            <a:avLst/>
          </a:prstGeom>
          <a:noFill/>
        </p:spPr>
        <p:txBody>
          <a:bodyPr wrap="square" rtlCol="0">
            <a:spAutoFit/>
          </a:bodyPr>
          <a:lstStyle/>
          <a:p>
            <a:pPr algn="r"/>
            <a:r>
              <a:rPr lang="sl-SI" sz="1100" b="1" dirty="0">
                <a:solidFill>
                  <a:srgbClr val="EDBA3B"/>
                </a:solidFill>
              </a:rPr>
              <a:t>Regionalna razvojna past na ravni</a:t>
            </a:r>
          </a:p>
          <a:p>
            <a:pPr algn="r"/>
            <a:r>
              <a:rPr lang="sl-SI" sz="1100" b="1" dirty="0">
                <a:solidFill>
                  <a:srgbClr val="EDBA3B"/>
                </a:solidFill>
              </a:rPr>
              <a:t> NUTS3 v EU (povprečje 2001-2021)</a:t>
            </a:r>
          </a:p>
        </p:txBody>
      </p:sp>
      <p:pic>
        <p:nvPicPr>
          <p:cNvPr id="3" name="Slika 2">
            <a:extLst>
              <a:ext uri="{FF2B5EF4-FFF2-40B4-BE49-F238E27FC236}">
                <a16:creationId xmlns:a16="http://schemas.microsoft.com/office/drawing/2014/main" id="{42365EB7-6AEC-521D-9486-50E27B32B188}"/>
              </a:ext>
            </a:extLst>
          </p:cNvPr>
          <p:cNvPicPr>
            <a:picLocks noChangeAspect="1"/>
          </p:cNvPicPr>
          <p:nvPr/>
        </p:nvPicPr>
        <p:blipFill rotWithShape="1">
          <a:blip r:embed="rId3"/>
          <a:srcRect l="31030" t="17150" r="31891"/>
          <a:stretch/>
        </p:blipFill>
        <p:spPr>
          <a:xfrm>
            <a:off x="7004469" y="0"/>
            <a:ext cx="5187531" cy="6858000"/>
          </a:xfrm>
          <a:prstGeom prst="rect">
            <a:avLst/>
          </a:prstGeom>
        </p:spPr>
      </p:pic>
    </p:spTree>
    <p:extLst>
      <p:ext uri="{BB962C8B-B14F-4D97-AF65-F5344CB8AC3E}">
        <p14:creationId xmlns:p14="http://schemas.microsoft.com/office/powerpoint/2010/main" val="1703296406"/>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TotalTime>
  <Words>1512</Words>
  <Application>Microsoft Office PowerPoint</Application>
  <PresentationFormat>Širokozaslonsko</PresentationFormat>
  <Paragraphs>119</Paragraphs>
  <Slides>19</Slides>
  <Notes>0</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19</vt:i4>
      </vt:variant>
    </vt:vector>
  </HeadingPairs>
  <TitlesOfParts>
    <vt:vector size="25" baseType="lpstr">
      <vt:lpstr>Arial</vt:lpstr>
      <vt:lpstr>Calibri</vt:lpstr>
      <vt:lpstr>Calibri Light</vt:lpstr>
      <vt:lpstr>Open Sans</vt:lpstr>
      <vt:lpstr>Symbol</vt:lpstr>
      <vt:lpstr>Officeova tema</vt:lpstr>
      <vt:lpstr>PowerPointova predstavitev</vt:lpstr>
      <vt:lpstr>PowerPointova predstavitev</vt:lpstr>
      <vt:lpstr>PowerPointova predstavitev</vt:lpstr>
      <vt:lpstr>Odbor regij</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KP in Slovenija </vt:lpstr>
      <vt:lpstr>PowerPointova predstavitev</vt:lpstr>
    </vt:vector>
  </TitlesOfParts>
  <Company>MJU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Marjeta Pečarič</dc:creator>
  <cp:lastModifiedBy>Uporabnik 1</cp:lastModifiedBy>
  <cp:revision>14</cp:revision>
  <dcterms:created xsi:type="dcterms:W3CDTF">2024-11-05T07:27:30Z</dcterms:created>
  <dcterms:modified xsi:type="dcterms:W3CDTF">2024-11-06T06:30:30Z</dcterms:modified>
</cp:coreProperties>
</file>